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05"/>
  </p:notesMasterIdLst>
  <p:handoutMasterIdLst>
    <p:handoutMasterId r:id="rId106"/>
  </p:handoutMasterIdLst>
  <p:sldIdLst>
    <p:sldId id="256" r:id="rId2"/>
    <p:sldId id="257" r:id="rId3"/>
    <p:sldId id="258" r:id="rId4"/>
    <p:sldId id="370" r:id="rId5"/>
    <p:sldId id="259" r:id="rId6"/>
    <p:sldId id="260" r:id="rId7"/>
    <p:sldId id="261" r:id="rId8"/>
    <p:sldId id="263" r:id="rId9"/>
    <p:sldId id="266" r:id="rId10"/>
    <p:sldId id="267" r:id="rId11"/>
    <p:sldId id="268" r:id="rId12"/>
    <p:sldId id="270" r:id="rId13"/>
    <p:sldId id="271" r:id="rId14"/>
    <p:sldId id="272" r:id="rId15"/>
    <p:sldId id="273" r:id="rId16"/>
    <p:sldId id="274" r:id="rId17"/>
    <p:sldId id="275" r:id="rId18"/>
    <p:sldId id="276" r:id="rId19"/>
    <p:sldId id="277" r:id="rId20"/>
    <p:sldId id="278" r:id="rId21"/>
    <p:sldId id="280" r:id="rId22"/>
    <p:sldId id="282" r:id="rId23"/>
    <p:sldId id="283" r:id="rId24"/>
    <p:sldId id="354" r:id="rId25"/>
    <p:sldId id="279" r:id="rId26"/>
    <p:sldId id="285" r:id="rId27"/>
    <p:sldId id="286" r:id="rId28"/>
    <p:sldId id="355" r:id="rId29"/>
    <p:sldId id="287" r:id="rId30"/>
    <p:sldId id="371" r:id="rId31"/>
    <p:sldId id="288" r:id="rId32"/>
    <p:sldId id="356" r:id="rId33"/>
    <p:sldId id="289" r:id="rId34"/>
    <p:sldId id="373" r:id="rId35"/>
    <p:sldId id="291" r:id="rId36"/>
    <p:sldId id="372" r:id="rId37"/>
    <p:sldId id="292" r:id="rId38"/>
    <p:sldId id="294" r:id="rId39"/>
    <p:sldId id="303" r:id="rId40"/>
    <p:sldId id="304" r:id="rId41"/>
    <p:sldId id="305" r:id="rId42"/>
    <p:sldId id="295" r:id="rId43"/>
    <p:sldId id="296" r:id="rId44"/>
    <p:sldId id="297" r:id="rId45"/>
    <p:sldId id="374" r:id="rId46"/>
    <p:sldId id="298" r:id="rId47"/>
    <p:sldId id="299" r:id="rId48"/>
    <p:sldId id="300" r:id="rId49"/>
    <p:sldId id="301" r:id="rId50"/>
    <p:sldId id="302" r:id="rId51"/>
    <p:sldId id="306" r:id="rId52"/>
    <p:sldId id="307" r:id="rId53"/>
    <p:sldId id="308" r:id="rId54"/>
    <p:sldId id="357" r:id="rId55"/>
    <p:sldId id="325" r:id="rId56"/>
    <p:sldId id="326" r:id="rId57"/>
    <p:sldId id="327"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58" r:id="rId72"/>
    <p:sldId id="375" r:id="rId73"/>
    <p:sldId id="359" r:id="rId74"/>
    <p:sldId id="360" r:id="rId75"/>
    <p:sldId id="361" r:id="rId76"/>
    <p:sldId id="362" r:id="rId77"/>
    <p:sldId id="363" r:id="rId78"/>
    <p:sldId id="323" r:id="rId79"/>
    <p:sldId id="322" r:id="rId80"/>
    <p:sldId id="337" r:id="rId81"/>
    <p:sldId id="376" r:id="rId82"/>
    <p:sldId id="338" r:id="rId83"/>
    <p:sldId id="339" r:id="rId84"/>
    <p:sldId id="340" r:id="rId85"/>
    <p:sldId id="344" r:id="rId86"/>
    <p:sldId id="345" r:id="rId87"/>
    <p:sldId id="346" r:id="rId88"/>
    <p:sldId id="347" r:id="rId89"/>
    <p:sldId id="348" r:id="rId90"/>
    <p:sldId id="324" r:id="rId91"/>
    <p:sldId id="378" r:id="rId92"/>
    <p:sldId id="364" r:id="rId93"/>
    <p:sldId id="377" r:id="rId94"/>
    <p:sldId id="365" r:id="rId95"/>
    <p:sldId id="330" r:id="rId96"/>
    <p:sldId id="331" r:id="rId97"/>
    <p:sldId id="332" r:id="rId98"/>
    <p:sldId id="351" r:id="rId99"/>
    <p:sldId id="366" r:id="rId100"/>
    <p:sldId id="379" r:id="rId101"/>
    <p:sldId id="367" r:id="rId102"/>
    <p:sldId id="352" r:id="rId103"/>
    <p:sldId id="368"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ội dung" id="{18359ED6-C0BF-47B4-BFBD-D3A09A410FF9}">
          <p14:sldIdLst>
            <p14:sldId id="256"/>
            <p14:sldId id="257"/>
          </p14:sldIdLst>
        </p14:section>
        <p14:section name="1. Giới thiệu Tổng quan" id="{B293C44B-3BF8-4321-AE1C-58AE32529EF8}">
          <p14:sldIdLst>
            <p14:sldId id="258"/>
            <p14:sldId id="370"/>
            <p14:sldId id="259"/>
            <p14:sldId id="260"/>
            <p14:sldId id="261"/>
            <p14:sldId id="263"/>
            <p14:sldId id="266"/>
            <p14:sldId id="267"/>
            <p14:sldId id="268"/>
            <p14:sldId id="270"/>
            <p14:sldId id="271"/>
            <p14:sldId id="272"/>
            <p14:sldId id="273"/>
            <p14:sldId id="274"/>
            <p14:sldId id="275"/>
            <p14:sldId id="276"/>
            <p14:sldId id="277"/>
            <p14:sldId id="278"/>
            <p14:sldId id="280"/>
            <p14:sldId id="282"/>
          </p14:sldIdLst>
        </p14:section>
        <p14:section name="2. Định dạng văn bản &amp; Chèn các đối tượng" id="{78586B26-2E6B-41B1-8BDD-CCB42984590C}">
          <p14:sldIdLst>
            <p14:sldId id="283"/>
            <p14:sldId id="354"/>
            <p14:sldId id="279"/>
            <p14:sldId id="285"/>
            <p14:sldId id="286"/>
            <p14:sldId id="355"/>
            <p14:sldId id="287"/>
            <p14:sldId id="371"/>
            <p14:sldId id="288"/>
            <p14:sldId id="356"/>
            <p14:sldId id="289"/>
            <p14:sldId id="373"/>
            <p14:sldId id="291"/>
            <p14:sldId id="372"/>
            <p14:sldId id="292"/>
            <p14:sldId id="294"/>
            <p14:sldId id="303"/>
            <p14:sldId id="304"/>
            <p14:sldId id="305"/>
            <p14:sldId id="295"/>
            <p14:sldId id="296"/>
            <p14:sldId id="297"/>
            <p14:sldId id="374"/>
            <p14:sldId id="298"/>
            <p14:sldId id="299"/>
            <p14:sldId id="300"/>
            <p14:sldId id="301"/>
            <p14:sldId id="302"/>
            <p14:sldId id="306"/>
            <p14:sldId id="307"/>
            <p14:sldId id="308"/>
            <p14:sldId id="357"/>
            <p14:sldId id="325"/>
            <p14:sldId id="326"/>
            <p14:sldId id="327"/>
            <p14:sldId id="309"/>
            <p14:sldId id="310"/>
            <p14:sldId id="311"/>
            <p14:sldId id="312"/>
            <p14:sldId id="313"/>
          </p14:sldIdLst>
        </p14:section>
        <p14:section name="3. Bảng biểu (Table)" id="{DF882CBF-FEBE-4A82-8B73-2B518C761A50}">
          <p14:sldIdLst>
            <p14:sldId id="314"/>
            <p14:sldId id="315"/>
            <p14:sldId id="316"/>
            <p14:sldId id="317"/>
            <p14:sldId id="318"/>
            <p14:sldId id="319"/>
            <p14:sldId id="320"/>
            <p14:sldId id="321"/>
          </p14:sldIdLst>
        </p14:section>
        <p14:section name="4. Style &amp; Mục lục &amp; Chú thích" id="{6B5B17F9-FCEA-4688-92BE-28D3E97BCA23}">
          <p14:sldIdLst>
            <p14:sldId id="358"/>
            <p14:sldId id="375"/>
            <p14:sldId id="359"/>
            <p14:sldId id="360"/>
            <p14:sldId id="361"/>
            <p14:sldId id="362"/>
            <p14:sldId id="363"/>
            <p14:sldId id="323"/>
            <p14:sldId id="322"/>
          </p14:sldIdLst>
        </p14:section>
        <p14:section name="5. Trộn thư" id="{2D22D079-7F75-401D-9C21-8B79CA0B3F79}">
          <p14:sldIdLst>
            <p14:sldId id="337"/>
            <p14:sldId id="376"/>
            <p14:sldId id="338"/>
            <p14:sldId id="339"/>
            <p14:sldId id="340"/>
            <p14:sldId id="344"/>
            <p14:sldId id="345"/>
            <p14:sldId id="346"/>
            <p14:sldId id="347"/>
            <p14:sldId id="348"/>
          </p14:sldIdLst>
        </p14:section>
        <p14:section name="6. Thiết lập trang &amp; In ấn &amp; Kết xuất" id="{4631D5F0-7C28-4AE0-841C-2A4C46476D2C}">
          <p14:sldIdLst>
            <p14:sldId id="324"/>
            <p14:sldId id="378"/>
            <p14:sldId id="364"/>
            <p14:sldId id="377"/>
            <p14:sldId id="365"/>
            <p14:sldId id="330"/>
            <p14:sldId id="331"/>
            <p14:sldId id="332"/>
            <p14:sldId id="351"/>
            <p14:sldId id="366"/>
            <p14:sldId id="379"/>
            <p14:sldId id="367"/>
            <p14:sldId id="352"/>
          </p14:sldIdLst>
        </p14:section>
        <p14:section name="7. Review tài liệu" id="{A24E5CE4-C3B5-422F-A3D1-7C0D20321415}">
          <p14:sldIdLst>
            <p14:sldId id="3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562" autoAdjust="0"/>
    <p:restoredTop sz="94622" autoAdjust="0"/>
  </p:normalViewPr>
  <p:slideViewPr>
    <p:cSldViewPr>
      <p:cViewPr>
        <p:scale>
          <a:sx n="70" d="100"/>
          <a:sy n="70" d="100"/>
        </p:scale>
        <p:origin x="-870" y="-180"/>
      </p:cViewPr>
      <p:guideLst>
        <p:guide orient="horz" pos="2160"/>
        <p:guide pos="2880"/>
      </p:guideLst>
    </p:cSldViewPr>
  </p:slideViewPr>
  <p:outlineViewPr>
    <p:cViewPr>
      <p:scale>
        <a:sx n="33" d="100"/>
        <a:sy n="33" d="100"/>
      </p:scale>
      <p:origin x="0" y="144"/>
    </p:cViewPr>
  </p:outlineViewPr>
  <p:notesTextViewPr>
    <p:cViewPr>
      <p:scale>
        <a:sx n="1" d="1"/>
        <a:sy n="1" d="1"/>
      </p:scale>
      <p:origin x="0" y="0"/>
    </p:cViewPr>
  </p:notesTextViewPr>
  <p:sorterViewPr>
    <p:cViewPr>
      <p:scale>
        <a:sx n="100" d="100"/>
        <a:sy n="100" d="100"/>
      </p:scale>
      <p:origin x="0" y="390"/>
    </p:cViewPr>
  </p:sorterViewPr>
  <p:notesViewPr>
    <p:cSldViewPr>
      <p:cViewPr varScale="1">
        <p:scale>
          <a:sx n="56" d="100"/>
          <a:sy n="56" d="100"/>
        </p:scale>
        <p:origin x="-25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7178418-C8D9-469B-BF9F-1CF5752756FF}" type="datetimeFigureOut">
              <a:rPr lang="en-US" smtClean="0"/>
              <a:pPr/>
              <a:t>24/2/2018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4290D0A-9295-42CB-B22D-4F8C73F61AFD}" type="slidenum">
              <a:rPr lang="en-US" smtClean="0"/>
              <a:pPr/>
              <a:t>‹#›</a:t>
            </a:fld>
            <a:endParaRPr lang="en-US"/>
          </a:p>
        </p:txBody>
      </p:sp>
    </p:spTree>
    <p:extLst>
      <p:ext uri="{BB962C8B-B14F-4D97-AF65-F5344CB8AC3E}">
        <p14:creationId xmlns:p14="http://schemas.microsoft.com/office/powerpoint/2010/main" val="545240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4FE85B-60CB-4A2B-AF65-3E141E3859D4}" type="datetimeFigureOut">
              <a:rPr lang="en-US" smtClean="0"/>
              <a:pPr/>
              <a:t>24/2/2018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BFD42D-427F-4AB5-8E4C-24F8552D38AE}" type="slidenum">
              <a:rPr lang="en-US" smtClean="0"/>
              <a:pPr/>
              <a:t>‹#›</a:t>
            </a:fld>
            <a:endParaRPr lang="en-US"/>
          </a:p>
        </p:txBody>
      </p:sp>
    </p:spTree>
    <p:extLst>
      <p:ext uri="{BB962C8B-B14F-4D97-AF65-F5344CB8AC3E}">
        <p14:creationId xmlns:p14="http://schemas.microsoft.com/office/powerpoint/2010/main" val="4248946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Tài liệu học tập</a:t>
            </a:r>
            <a:endParaRPr lang="en-US"/>
          </a:p>
        </p:txBody>
      </p:sp>
      <p:sp>
        <p:nvSpPr>
          <p:cNvPr id="4" name="Slide Number Placeholder 3"/>
          <p:cNvSpPr>
            <a:spLocks noGrp="1"/>
          </p:cNvSpPr>
          <p:nvPr>
            <p:ph type="sldNum" sz="quarter" idx="10"/>
          </p:nvPr>
        </p:nvSpPr>
        <p:spPr/>
        <p:txBody>
          <a:bodyPr/>
          <a:lstStyle/>
          <a:p>
            <a:fld id="{31BFD42D-427F-4AB5-8E4C-24F8552D38AE}"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1BFD42D-427F-4AB5-8E4C-24F8552D38AE}" type="slidenum">
              <a:rPr lang="en-US" smtClean="0"/>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9525" y="2708275"/>
            <a:ext cx="9183688" cy="1501775"/>
            <a:chOff x="-23" y="1319"/>
            <a:chExt cx="5799" cy="946"/>
          </a:xfrm>
        </p:grpSpPr>
        <p:sp>
          <p:nvSpPr>
            <p:cNvPr id="5" name="Freeform 3"/>
            <p:cNvSpPr>
              <a:spLocks/>
            </p:cNvSpPr>
            <p:nvPr/>
          </p:nvSpPr>
          <p:spPr bwMode="gray">
            <a:xfrm>
              <a:off x="-20" y="1319"/>
              <a:ext cx="5779" cy="946"/>
            </a:xfrm>
            <a:custGeom>
              <a:avLst/>
              <a:gdLst>
                <a:gd name="T0" fmla="*/ 6 w 5779"/>
                <a:gd name="T1" fmla="*/ 454 h 946"/>
                <a:gd name="T2" fmla="*/ 355 w 5779"/>
                <a:gd name="T3" fmla="*/ 454 h 946"/>
                <a:gd name="T4" fmla="*/ 757 w 5779"/>
                <a:gd name="T5" fmla="*/ 1 h 946"/>
                <a:gd name="T6" fmla="*/ 2511 w 5779"/>
                <a:gd name="T7" fmla="*/ 0 h 946"/>
                <a:gd name="T8" fmla="*/ 2646 w 5779"/>
                <a:gd name="T9" fmla="*/ 144 h 946"/>
                <a:gd name="T10" fmla="*/ 5779 w 5779"/>
                <a:gd name="T11" fmla="*/ 137 h 946"/>
                <a:gd name="T12" fmla="*/ 5779 w 5779"/>
                <a:gd name="T13" fmla="*/ 772 h 946"/>
                <a:gd name="T14" fmla="*/ 2899 w 5779"/>
                <a:gd name="T15" fmla="*/ 765 h 946"/>
                <a:gd name="T16" fmla="*/ 2757 w 5779"/>
                <a:gd name="T17" fmla="*/ 946 h 946"/>
                <a:gd name="T18" fmla="*/ 1883 w 5779"/>
                <a:gd name="T19" fmla="*/ 946 h 946"/>
                <a:gd name="T20" fmla="*/ 1663 w 5779"/>
                <a:gd name="T21" fmla="*/ 687 h 946"/>
                <a:gd name="T22" fmla="*/ 0 w 5779"/>
                <a:gd name="T23" fmla="*/ 687 h 946"/>
                <a:gd name="T24" fmla="*/ 35 w 5779"/>
                <a:gd name="T25" fmla="*/ 480 h 9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79" h="946">
                  <a:moveTo>
                    <a:pt x="6" y="454"/>
                  </a:moveTo>
                  <a:lnTo>
                    <a:pt x="355" y="454"/>
                  </a:lnTo>
                  <a:lnTo>
                    <a:pt x="757" y="1"/>
                  </a:lnTo>
                  <a:lnTo>
                    <a:pt x="2511" y="0"/>
                  </a:lnTo>
                  <a:lnTo>
                    <a:pt x="2646" y="144"/>
                  </a:lnTo>
                  <a:lnTo>
                    <a:pt x="5779" y="137"/>
                  </a:lnTo>
                  <a:lnTo>
                    <a:pt x="5779" y="772"/>
                  </a:lnTo>
                  <a:lnTo>
                    <a:pt x="2899" y="765"/>
                  </a:lnTo>
                  <a:lnTo>
                    <a:pt x="2757" y="946"/>
                  </a:lnTo>
                  <a:lnTo>
                    <a:pt x="1883" y="946"/>
                  </a:lnTo>
                  <a:lnTo>
                    <a:pt x="1663" y="687"/>
                  </a:lnTo>
                  <a:lnTo>
                    <a:pt x="0" y="687"/>
                  </a:lnTo>
                  <a:lnTo>
                    <a:pt x="35" y="480"/>
                  </a:lnTo>
                </a:path>
              </a:pathLst>
            </a:custGeom>
            <a:solidFill>
              <a:schemeClr val="bg1"/>
            </a:solidFill>
            <a:ln>
              <a:noFill/>
            </a:ln>
            <a:effectLst>
              <a:outerShdw dist="77251" dir="4832261" algn="ctr" rotWithShape="0">
                <a:srgbClr val="000066">
                  <a:alpha val="18999"/>
                </a:srgbClr>
              </a:outerShdw>
            </a:effectLst>
            <a:extLst>
              <a:ext uri="{91240B29-F687-4F45-9708-019B960494DF}">
                <a14:hiddenLine xmlns:a14="http://schemas.microsoft.com/office/drawing/2010/main" w="9525">
                  <a:solidFill>
                    <a:schemeClr val="bg1"/>
                  </a:solidFill>
                  <a:round/>
                  <a:headEnd/>
                  <a:tailEnd/>
                </a14:hiddenLine>
              </a:ext>
            </a:extLst>
          </p:spPr>
          <p:txBody>
            <a:bodyPr/>
            <a:lstStyle/>
            <a:p>
              <a:endParaRPr lang="en-US"/>
            </a:p>
          </p:txBody>
        </p:sp>
        <p:sp>
          <p:nvSpPr>
            <p:cNvPr id="6" name="Freeform 4" descr="01_img(Global Digtal Desigm(imageState)"/>
            <p:cNvSpPr>
              <a:spLocks/>
            </p:cNvSpPr>
            <p:nvPr/>
          </p:nvSpPr>
          <p:spPr bwMode="gray">
            <a:xfrm>
              <a:off x="-23" y="1344"/>
              <a:ext cx="5799" cy="895"/>
            </a:xfrm>
            <a:custGeom>
              <a:avLst/>
              <a:gdLst>
                <a:gd name="T0" fmla="*/ 0 w 5799"/>
                <a:gd name="T1" fmla="*/ 455 h 895"/>
                <a:gd name="T2" fmla="*/ 369 w 5799"/>
                <a:gd name="T3" fmla="*/ 454 h 895"/>
                <a:gd name="T4" fmla="*/ 776 w 5799"/>
                <a:gd name="T5" fmla="*/ 0 h 895"/>
                <a:gd name="T6" fmla="*/ 2496 w 5799"/>
                <a:gd name="T7" fmla="*/ 0 h 895"/>
                <a:gd name="T8" fmla="*/ 2632 w 5799"/>
                <a:gd name="T9" fmla="*/ 136 h 895"/>
                <a:gd name="T10" fmla="*/ 5799 w 5799"/>
                <a:gd name="T11" fmla="*/ 136 h 895"/>
                <a:gd name="T12" fmla="*/ 5788 w 5799"/>
                <a:gd name="T13" fmla="*/ 727 h 895"/>
                <a:gd name="T14" fmla="*/ 2883 w 5799"/>
                <a:gd name="T15" fmla="*/ 708 h 895"/>
                <a:gd name="T16" fmla="*/ 2747 w 5799"/>
                <a:gd name="T17" fmla="*/ 895 h 895"/>
                <a:gd name="T18" fmla="*/ 1899 w 5799"/>
                <a:gd name="T19" fmla="*/ 895 h 895"/>
                <a:gd name="T20" fmla="*/ 1681 w 5799"/>
                <a:gd name="T21" fmla="*/ 635 h 895"/>
                <a:gd name="T22" fmla="*/ 7 w 5799"/>
                <a:gd name="T23" fmla="*/ 635 h 895"/>
                <a:gd name="T24" fmla="*/ 7 w 5799"/>
                <a:gd name="T25" fmla="*/ 454 h 8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99" h="895">
                  <a:moveTo>
                    <a:pt x="0" y="455"/>
                  </a:moveTo>
                  <a:lnTo>
                    <a:pt x="369" y="454"/>
                  </a:lnTo>
                  <a:lnTo>
                    <a:pt x="776" y="0"/>
                  </a:lnTo>
                  <a:lnTo>
                    <a:pt x="2496" y="0"/>
                  </a:lnTo>
                  <a:lnTo>
                    <a:pt x="2632" y="136"/>
                  </a:lnTo>
                  <a:lnTo>
                    <a:pt x="5799" y="136"/>
                  </a:lnTo>
                  <a:lnTo>
                    <a:pt x="5788" y="727"/>
                  </a:lnTo>
                  <a:lnTo>
                    <a:pt x="2883" y="708"/>
                  </a:lnTo>
                  <a:lnTo>
                    <a:pt x="2747" y="895"/>
                  </a:lnTo>
                  <a:lnTo>
                    <a:pt x="1899" y="895"/>
                  </a:lnTo>
                  <a:lnTo>
                    <a:pt x="1681" y="635"/>
                  </a:lnTo>
                  <a:lnTo>
                    <a:pt x="7" y="635"/>
                  </a:lnTo>
                  <a:lnTo>
                    <a:pt x="7" y="454"/>
                  </a:lnTo>
                </a:path>
              </a:pathLst>
            </a:custGeom>
            <a:blipFill dpi="0" rotWithShape="1">
              <a:blip r:embed="rId2"/>
              <a:srcRect/>
              <a:stretch>
                <a:fillRect/>
              </a:stretch>
            </a:bli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7" name="Picture 7" descr="logo chuan cop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5750" y="1"/>
            <a:ext cx="8572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3653" name="Rectangle 5"/>
          <p:cNvSpPr>
            <a:spLocks noGrp="1" noChangeArrowheads="1"/>
          </p:cNvSpPr>
          <p:nvPr>
            <p:ph type="subTitle" idx="1"/>
          </p:nvPr>
        </p:nvSpPr>
        <p:spPr bwMode="black">
          <a:xfrm>
            <a:off x="990600" y="4953000"/>
            <a:ext cx="7315200" cy="381000"/>
          </a:xfrm>
        </p:spPr>
        <p:txBody>
          <a:bodyPr/>
          <a:lstStyle>
            <a:lvl1pPr marL="0" indent="0" algn="ctr">
              <a:buFont typeface="Wingdings" pitchFamily="2" charset="2"/>
              <a:buNone/>
              <a:defRPr sz="1800">
                <a:latin typeface="Verdana" pitchFamily="34" charset="0"/>
              </a:defRPr>
            </a:lvl1pPr>
          </a:lstStyle>
          <a:p>
            <a:pPr lvl="0"/>
            <a:r>
              <a:rPr lang="en-US" noProof="0" smtClean="0"/>
              <a:t>Click to edit Master subtitle style</a:t>
            </a:r>
          </a:p>
        </p:txBody>
      </p:sp>
      <p:sp>
        <p:nvSpPr>
          <p:cNvPr id="283654" name="Rectangle 6"/>
          <p:cNvSpPr>
            <a:spLocks noGrp="1" noChangeArrowheads="1"/>
          </p:cNvSpPr>
          <p:nvPr>
            <p:ph type="ctrTitle" sz="quarter"/>
          </p:nvPr>
        </p:nvSpPr>
        <p:spPr bwMode="black">
          <a:xfrm>
            <a:off x="611188" y="1700213"/>
            <a:ext cx="8137525" cy="792162"/>
          </a:xfrm>
          <a:effectLst>
            <a:outerShdw dist="53882" dir="2700000" algn="ctr" rotWithShape="0">
              <a:schemeClr val="bg2">
                <a:alpha val="50000"/>
              </a:schemeClr>
            </a:outerShdw>
          </a:effectLst>
        </p:spPr>
        <p:txBody>
          <a:bodyPr/>
          <a:lstStyle>
            <a:lvl1pPr>
              <a:defRPr sz="3600" b="1">
                <a:solidFill>
                  <a:schemeClr val="tx1"/>
                </a:solidFill>
              </a:defRPr>
            </a:lvl1pPr>
          </a:lstStyle>
          <a:p>
            <a:pPr lvl="0"/>
            <a:r>
              <a:rPr lang="en-US" altLang="ko-KR" noProof="0" smtClean="0"/>
              <a:t>Click to edit Master title style</a:t>
            </a:r>
          </a:p>
        </p:txBody>
      </p:sp>
    </p:spTree>
    <p:extLst>
      <p:ext uri="{BB962C8B-B14F-4D97-AF65-F5344CB8AC3E}">
        <p14:creationId xmlns:p14="http://schemas.microsoft.com/office/powerpoint/2010/main" val="182898643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84D426F3-0BE2-4387-9414-653E657DB0F0}" type="slidenum">
              <a:rPr lang="en-US"/>
              <a:pPr>
                <a:defRPr/>
              </a:pPr>
              <a:t>‹#›</a:t>
            </a:fld>
            <a:endParaRPr lang="en-US"/>
          </a:p>
        </p:txBody>
      </p:sp>
    </p:spTree>
    <p:extLst>
      <p:ext uri="{BB962C8B-B14F-4D97-AF65-F5344CB8AC3E}">
        <p14:creationId xmlns:p14="http://schemas.microsoft.com/office/powerpoint/2010/main" val="106487735"/>
      </p:ext>
    </p:extLst>
  </p:cSld>
  <p:clrMapOvr>
    <a:masterClrMapping/>
  </p:clrMapOvr>
  <p:transition>
    <p:checker/>
  </p:transition>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79438"/>
            <a:ext cx="2057400" cy="59007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79438"/>
            <a:ext cx="6019800" cy="59007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11404F4A-8C68-4A5A-8146-DDDBF8FA703A}" type="slidenum">
              <a:rPr lang="en-US"/>
              <a:pPr>
                <a:defRPr/>
              </a:pPr>
              <a:t>‹#›</a:t>
            </a:fld>
            <a:endParaRPr lang="en-US"/>
          </a:p>
        </p:txBody>
      </p:sp>
    </p:spTree>
    <p:extLst>
      <p:ext uri="{BB962C8B-B14F-4D97-AF65-F5344CB8AC3E}">
        <p14:creationId xmlns:p14="http://schemas.microsoft.com/office/powerpoint/2010/main" val="688226010"/>
      </p:ext>
    </p:extLst>
  </p:cSld>
  <p:clrMapOvr>
    <a:masterClrMapping/>
  </p:clrMapOvr>
  <p:transition>
    <p:checker/>
  </p:transition>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8" name="Straight Connector 7"/>
          <p:cNvCxnSpPr/>
          <p:nvPr userDrawn="1"/>
        </p:nvCxnSpPr>
        <p:spPr>
          <a:xfrm>
            <a:off x="457200" y="1524000"/>
            <a:ext cx="8229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3046605"/>
      </p:ext>
    </p:extLst>
  </p:cSld>
  <p:clrMapOvr>
    <a:masterClrMapping/>
  </p:clrMapOvr>
  <p:transition>
    <p:check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2A5109EC-2266-479A-8D45-DDBE8E3E3140}" type="slidenum">
              <a:rPr lang="en-US"/>
              <a:pPr>
                <a:defRPr/>
              </a:pPr>
              <a:t>‹#›</a:t>
            </a:fld>
            <a:endParaRPr lang="en-US"/>
          </a:p>
        </p:txBody>
      </p:sp>
      <p:cxnSp>
        <p:nvCxnSpPr>
          <p:cNvPr id="5" name="Straight Connector 4"/>
          <p:cNvCxnSpPr/>
          <p:nvPr userDrawn="1"/>
        </p:nvCxnSpPr>
        <p:spPr>
          <a:xfrm>
            <a:off x="457200" y="1524000"/>
            <a:ext cx="8229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4935717"/>
      </p:ext>
    </p:extLst>
  </p:cSld>
  <p:clrMapOvr>
    <a:masterClrMapping/>
  </p:clrMapOvr>
  <p:transition>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7FFAFBD7-81BF-44C9-BBDD-65DEF8949099}" type="slidenum">
              <a:rPr lang="en-US"/>
              <a:pPr>
                <a:defRPr/>
              </a:pPr>
              <a:t>‹#›</a:t>
            </a:fld>
            <a:endParaRPr lang="en-US"/>
          </a:p>
        </p:txBody>
      </p:sp>
    </p:spTree>
    <p:extLst>
      <p:ext uri="{BB962C8B-B14F-4D97-AF65-F5344CB8AC3E}">
        <p14:creationId xmlns:p14="http://schemas.microsoft.com/office/powerpoint/2010/main" val="2932800380"/>
      </p:ext>
    </p:extLst>
  </p:cSld>
  <p:clrMapOvr>
    <a:masterClrMapping/>
  </p:clrMapOvr>
  <p:transition>
    <p:checker/>
  </p:transition>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43025"/>
            <a:ext cx="4038600" cy="5137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43025"/>
            <a:ext cx="4038600" cy="5137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ADDBC835-E5D6-43C7-8B15-D4AD97DF8A65}" type="slidenum">
              <a:rPr lang="en-US"/>
              <a:pPr>
                <a:defRPr/>
              </a:pPr>
              <a:t>‹#›</a:t>
            </a:fld>
            <a:endParaRPr lang="en-US"/>
          </a:p>
        </p:txBody>
      </p:sp>
    </p:spTree>
    <p:extLst>
      <p:ext uri="{BB962C8B-B14F-4D97-AF65-F5344CB8AC3E}">
        <p14:creationId xmlns:p14="http://schemas.microsoft.com/office/powerpoint/2010/main" val="3790993311"/>
      </p:ext>
    </p:extLst>
  </p:cSld>
  <p:clrMapOvr>
    <a:masterClrMapping/>
  </p:clrMapOvr>
  <p:transition>
    <p:checker/>
  </p:transition>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25EFA998-8506-41F4-9149-D97B4D3AEE24}" type="slidenum">
              <a:rPr lang="en-US"/>
              <a:pPr>
                <a:defRPr/>
              </a:pPr>
              <a:t>‹#›</a:t>
            </a:fld>
            <a:endParaRPr lang="en-US"/>
          </a:p>
        </p:txBody>
      </p:sp>
    </p:spTree>
    <p:extLst>
      <p:ext uri="{BB962C8B-B14F-4D97-AF65-F5344CB8AC3E}">
        <p14:creationId xmlns:p14="http://schemas.microsoft.com/office/powerpoint/2010/main" val="4194855964"/>
      </p:ext>
    </p:extLst>
  </p:cSld>
  <p:clrMapOvr>
    <a:masterClrMapping/>
  </p:clrMapOvr>
  <p:transition>
    <p:checker/>
  </p:transition>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14B77C0E-BBC0-4ADA-AED2-A77DB2B1AC2E}" type="slidenum">
              <a:rPr lang="en-US"/>
              <a:pPr>
                <a:defRPr/>
              </a:pPr>
              <a:t>‹#›</a:t>
            </a:fld>
            <a:endParaRPr lang="en-US"/>
          </a:p>
        </p:txBody>
      </p:sp>
    </p:spTree>
    <p:extLst>
      <p:ext uri="{BB962C8B-B14F-4D97-AF65-F5344CB8AC3E}">
        <p14:creationId xmlns:p14="http://schemas.microsoft.com/office/powerpoint/2010/main" val="761647077"/>
      </p:ext>
    </p:extLst>
  </p:cSld>
  <p:clrMapOvr>
    <a:masterClrMapping/>
  </p:clrMapOvr>
  <p:transition>
    <p:checker/>
  </p:transition>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990B8BF8-E428-4BDF-97B4-830715BA9ECB}" type="slidenum">
              <a:rPr lang="en-US"/>
              <a:pPr>
                <a:defRPr/>
              </a:pPr>
              <a:t>‹#›</a:t>
            </a:fld>
            <a:endParaRPr lang="en-US"/>
          </a:p>
        </p:txBody>
      </p:sp>
    </p:spTree>
    <p:extLst>
      <p:ext uri="{BB962C8B-B14F-4D97-AF65-F5344CB8AC3E}">
        <p14:creationId xmlns:p14="http://schemas.microsoft.com/office/powerpoint/2010/main" val="2612785446"/>
      </p:ext>
    </p:extLst>
  </p:cSld>
  <p:clrMapOvr>
    <a:masterClrMapping/>
  </p:clrMapOvr>
  <p:transition>
    <p:checker/>
  </p:transition>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225C2A46-2E7E-43B9-9F5B-9B6B9371BA71}" type="slidenum">
              <a:rPr lang="en-US"/>
              <a:pPr>
                <a:defRPr/>
              </a:pPr>
              <a:t>‹#›</a:t>
            </a:fld>
            <a:endParaRPr lang="en-US"/>
          </a:p>
        </p:txBody>
      </p:sp>
    </p:spTree>
    <p:extLst>
      <p:ext uri="{BB962C8B-B14F-4D97-AF65-F5344CB8AC3E}">
        <p14:creationId xmlns:p14="http://schemas.microsoft.com/office/powerpoint/2010/main" val="1514547895"/>
      </p:ext>
    </p:extLst>
  </p:cSld>
  <p:clrMapOvr>
    <a:masterClrMapping/>
  </p:clrMapOvr>
  <p:transition>
    <p:checker/>
  </p:transition>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15839C73-644C-42AF-BA9A-704CB6D6AFAE}" type="slidenum">
              <a:rPr lang="en-US"/>
              <a:pPr>
                <a:defRPr/>
              </a:pPr>
              <a:t>‹#›</a:t>
            </a:fld>
            <a:endParaRPr lang="en-US"/>
          </a:p>
        </p:txBody>
      </p:sp>
    </p:spTree>
    <p:extLst>
      <p:ext uri="{BB962C8B-B14F-4D97-AF65-F5344CB8AC3E}">
        <p14:creationId xmlns:p14="http://schemas.microsoft.com/office/powerpoint/2010/main" val="1804402788"/>
      </p:ext>
    </p:extLst>
  </p:cSld>
  <p:clrMapOvr>
    <a:masterClrMapping/>
  </p:clrMapOvr>
  <p:transition>
    <p:checker/>
  </p:transition>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Freeform 2"/>
          <p:cNvSpPr>
            <a:spLocks/>
          </p:cNvSpPr>
          <p:nvPr/>
        </p:nvSpPr>
        <p:spPr bwMode="gray">
          <a:xfrm>
            <a:off x="0" y="360363"/>
            <a:ext cx="9148763" cy="900112"/>
          </a:xfrm>
          <a:custGeom>
            <a:avLst/>
            <a:gdLst>
              <a:gd name="T0" fmla="*/ 0 w 5763"/>
              <a:gd name="T1" fmla="*/ 927416985 h 567"/>
              <a:gd name="T2" fmla="*/ 1108868811 w 5763"/>
              <a:gd name="T3" fmla="*/ 927416985 h 567"/>
              <a:gd name="T4" fmla="*/ 1958162307 w 5763"/>
              <a:gd name="T5" fmla="*/ 0 h 567"/>
              <a:gd name="T6" fmla="*/ 2147483647 w 5763"/>
              <a:gd name="T7" fmla="*/ 0 h 567"/>
              <a:gd name="T8" fmla="*/ 2147483647 w 5763"/>
              <a:gd name="T9" fmla="*/ 292337963 h 567"/>
              <a:gd name="T10" fmla="*/ 2147483647 w 5763"/>
              <a:gd name="T11" fmla="*/ 282257343 h 567"/>
              <a:gd name="T12" fmla="*/ 2147483647 w 5763"/>
              <a:gd name="T13" fmla="*/ 1428927006 h 567"/>
              <a:gd name="T14" fmla="*/ 15120938 w 5763"/>
              <a:gd name="T15" fmla="*/ 1401206097 h 5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63" h="567">
                <a:moveTo>
                  <a:pt x="0" y="368"/>
                </a:moveTo>
                <a:lnTo>
                  <a:pt x="440" y="368"/>
                </a:lnTo>
                <a:lnTo>
                  <a:pt x="777" y="0"/>
                </a:lnTo>
                <a:lnTo>
                  <a:pt x="2162" y="0"/>
                </a:lnTo>
                <a:lnTo>
                  <a:pt x="2265" y="116"/>
                </a:lnTo>
                <a:lnTo>
                  <a:pt x="5756" y="112"/>
                </a:lnTo>
                <a:lnTo>
                  <a:pt x="5763" y="567"/>
                </a:lnTo>
                <a:lnTo>
                  <a:pt x="6" y="556"/>
                </a:lnTo>
              </a:path>
            </a:pathLst>
          </a:custGeom>
          <a:solidFill>
            <a:schemeClr val="bg2"/>
          </a:solid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77251" dir="4832261" algn="ctr" rotWithShape="0">
                    <a:srgbClr val="000066">
                      <a:alpha val="18999"/>
                    </a:srgbClr>
                  </a:outerShdw>
                </a:effectLst>
              </a14:hiddenEffects>
            </a:ext>
          </a:extLst>
        </p:spPr>
        <p:txBody>
          <a:bodyPr/>
          <a:lstStyle/>
          <a:p>
            <a:endParaRPr lang="en-US"/>
          </a:p>
        </p:txBody>
      </p:sp>
      <p:sp>
        <p:nvSpPr>
          <p:cNvPr id="1027" name="Freeform 3" descr="01b_img(Global Digtal Desigm(imageState)"/>
          <p:cNvSpPr>
            <a:spLocks/>
          </p:cNvSpPr>
          <p:nvPr/>
        </p:nvSpPr>
        <p:spPr bwMode="gray">
          <a:xfrm>
            <a:off x="-9525" y="336550"/>
            <a:ext cx="9182100" cy="838200"/>
          </a:xfrm>
          <a:custGeom>
            <a:avLst/>
            <a:gdLst>
              <a:gd name="T0" fmla="*/ 1131550950 w 5784"/>
              <a:gd name="T1" fmla="*/ 932457813 h 528"/>
              <a:gd name="T2" fmla="*/ 1935480000 w 5784"/>
              <a:gd name="T3" fmla="*/ 2520950 h 528"/>
              <a:gd name="T4" fmla="*/ 2147483647 w 5784"/>
              <a:gd name="T5" fmla="*/ 0 h 528"/>
              <a:gd name="T6" fmla="*/ 2147483647 w 5784"/>
              <a:gd name="T7" fmla="*/ 289818763 h 528"/>
              <a:gd name="T8" fmla="*/ 2147483647 w 5784"/>
              <a:gd name="T9" fmla="*/ 289818763 h 528"/>
              <a:gd name="T10" fmla="*/ 2147483647 w 5784"/>
              <a:gd name="T11" fmla="*/ 1330642500 h 528"/>
              <a:gd name="T12" fmla="*/ 0 w 5784"/>
              <a:gd name="T13" fmla="*/ 1307961888 h 528"/>
              <a:gd name="T14" fmla="*/ 0 w 5784"/>
              <a:gd name="T15" fmla="*/ 934978763 h 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84" h="528">
                <a:moveTo>
                  <a:pt x="449" y="370"/>
                </a:moveTo>
                <a:lnTo>
                  <a:pt x="768" y="1"/>
                </a:lnTo>
                <a:lnTo>
                  <a:pt x="2158" y="0"/>
                </a:lnTo>
                <a:lnTo>
                  <a:pt x="2258" y="115"/>
                </a:lnTo>
                <a:lnTo>
                  <a:pt x="5784" y="115"/>
                </a:lnTo>
                <a:lnTo>
                  <a:pt x="5779" y="528"/>
                </a:lnTo>
                <a:lnTo>
                  <a:pt x="0" y="519"/>
                </a:lnTo>
                <a:lnTo>
                  <a:pt x="0" y="371"/>
                </a:lnTo>
              </a:path>
            </a:pathLst>
          </a:custGeom>
          <a:blipFill dpi="0" rotWithShape="1">
            <a:blip r:embed="rId15"/>
            <a:srcRect/>
            <a:stretch>
              <a:fillRect/>
            </a:stretch>
          </a:bli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77251" dir="16767739" algn="ctr" rotWithShape="0">
                    <a:schemeClr val="bg2"/>
                  </a:outerShdw>
                </a:effectLst>
              </a14:hiddenEffects>
            </a:ext>
          </a:extLst>
        </p:spPr>
        <p:txBody>
          <a:bodyPr/>
          <a:lstStyle/>
          <a:p>
            <a:endParaRPr lang="en-US"/>
          </a:p>
        </p:txBody>
      </p:sp>
      <p:sp>
        <p:nvSpPr>
          <p:cNvPr id="282628" name="Rectangle 4"/>
          <p:cNvSpPr>
            <a:spLocks noGrp="1" noChangeArrowheads="1"/>
          </p:cNvSpPr>
          <p:nvPr>
            <p:ph type="body" idx="1"/>
          </p:nvPr>
        </p:nvSpPr>
        <p:spPr bwMode="auto">
          <a:xfrm>
            <a:off x="457200" y="1343025"/>
            <a:ext cx="8229600" cy="513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29" name="Rectangle 5"/>
          <p:cNvSpPr>
            <a:spLocks noGrp="1" noChangeArrowheads="1"/>
          </p:cNvSpPr>
          <p:nvPr>
            <p:ph type="sldNum" sz="quarter" idx="4"/>
          </p:nvPr>
        </p:nvSpPr>
        <p:spPr bwMode="auto">
          <a:xfrm>
            <a:off x="3671888"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latin typeface="+mj-lt"/>
              </a:defRPr>
            </a:lvl1pPr>
          </a:lstStyle>
          <a:p>
            <a:pPr>
              <a:defRPr/>
            </a:pPr>
            <a:fld id="{F192785F-C790-4D74-AE04-D277495E63D1}" type="slidenum">
              <a:rPr lang="en-US"/>
              <a:pPr>
                <a:defRPr/>
              </a:pPr>
              <a:t>‹#›</a:t>
            </a:fld>
            <a:endParaRPr lang="en-US"/>
          </a:p>
        </p:txBody>
      </p:sp>
      <p:sp>
        <p:nvSpPr>
          <p:cNvPr id="282630" name="Rectangle 6"/>
          <p:cNvSpPr>
            <a:spLocks noGrp="1" noChangeArrowheads="1"/>
          </p:cNvSpPr>
          <p:nvPr>
            <p:ph type="title"/>
          </p:nvPr>
        </p:nvSpPr>
        <p:spPr bwMode="white">
          <a:xfrm>
            <a:off x="609600" y="579438"/>
            <a:ext cx="7848600" cy="56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031" name="Picture 8" descr="logo chuan copy"/>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67786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50" r:id="rId12"/>
  </p:sldLayoutIdLst>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82630"/>
                                        </p:tgtEl>
                                        <p:attrNameLst>
                                          <p:attrName>style.visibility</p:attrName>
                                        </p:attrNameLst>
                                      </p:cBhvr>
                                      <p:to>
                                        <p:strVal val="visible"/>
                                      </p:to>
                                    </p:set>
                                    <p:anim calcmode="lin" valueType="num">
                                      <p:cBhvr>
                                        <p:cTn id="7" dur="1000" fill="hold"/>
                                        <p:tgtEl>
                                          <p:spTgt spid="282630"/>
                                        </p:tgtEl>
                                        <p:attrNameLst>
                                          <p:attrName>ppt_x</p:attrName>
                                        </p:attrNameLst>
                                      </p:cBhvr>
                                      <p:tavLst>
                                        <p:tav tm="0">
                                          <p:val>
                                            <p:strVal val="#ppt_x-.2"/>
                                          </p:val>
                                        </p:tav>
                                        <p:tav tm="100000">
                                          <p:val>
                                            <p:strVal val="#ppt_x"/>
                                          </p:val>
                                        </p:tav>
                                      </p:tavLst>
                                    </p:anim>
                                    <p:anim calcmode="lin" valueType="num">
                                      <p:cBhvr>
                                        <p:cTn id="8" dur="1000" fill="hold"/>
                                        <p:tgtEl>
                                          <p:spTgt spid="2826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263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82628">
                                            <p:txEl>
                                              <p:pRg st="0" end="0"/>
                                            </p:txEl>
                                          </p:spTgt>
                                        </p:tgtEl>
                                        <p:attrNameLst>
                                          <p:attrName>style.visibility</p:attrName>
                                        </p:attrNameLst>
                                      </p:cBhvr>
                                      <p:to>
                                        <p:strVal val="visible"/>
                                      </p:to>
                                    </p:set>
                                    <p:animEffect transition="in" filter="blinds(horizontal)">
                                      <p:cBhvr>
                                        <p:cTn id="14" dur="500"/>
                                        <p:tgtEl>
                                          <p:spTgt spid="282628">
                                            <p:txEl>
                                              <p:pRg st="0" end="0"/>
                                            </p:txEl>
                                          </p:spTgt>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282628">
                                            <p:txEl>
                                              <p:pRg st="1" end="1"/>
                                            </p:txEl>
                                          </p:spTgt>
                                        </p:tgtEl>
                                        <p:attrNameLst>
                                          <p:attrName>style.visibility</p:attrName>
                                        </p:attrNameLst>
                                      </p:cBhvr>
                                      <p:to>
                                        <p:strVal val="visible"/>
                                      </p:to>
                                    </p:set>
                                    <p:animEffect transition="in" filter="blinds(horizontal)">
                                      <p:cBhvr>
                                        <p:cTn id="17" dur="500"/>
                                        <p:tgtEl>
                                          <p:spTgt spid="282628">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82628">
                                            <p:txEl>
                                              <p:pRg st="2" end="2"/>
                                            </p:txEl>
                                          </p:spTgt>
                                        </p:tgtEl>
                                        <p:attrNameLst>
                                          <p:attrName>style.visibility</p:attrName>
                                        </p:attrNameLst>
                                      </p:cBhvr>
                                      <p:to>
                                        <p:strVal val="visible"/>
                                      </p:to>
                                    </p:set>
                                    <p:animEffect transition="in" filter="blinds(horizontal)">
                                      <p:cBhvr>
                                        <p:cTn id="20" dur="500"/>
                                        <p:tgtEl>
                                          <p:spTgt spid="282628">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82628">
                                            <p:txEl>
                                              <p:pRg st="3" end="3"/>
                                            </p:txEl>
                                          </p:spTgt>
                                        </p:tgtEl>
                                        <p:attrNameLst>
                                          <p:attrName>style.visibility</p:attrName>
                                        </p:attrNameLst>
                                      </p:cBhvr>
                                      <p:to>
                                        <p:strVal val="visible"/>
                                      </p:to>
                                    </p:set>
                                    <p:animEffect transition="in" filter="blinds(horizontal)">
                                      <p:cBhvr>
                                        <p:cTn id="23" dur="500"/>
                                        <p:tgtEl>
                                          <p:spTgt spid="282628">
                                            <p:txEl>
                                              <p:pRg st="3" end="3"/>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82628">
                                            <p:txEl>
                                              <p:pRg st="4" end="4"/>
                                            </p:txEl>
                                          </p:spTgt>
                                        </p:tgtEl>
                                        <p:attrNameLst>
                                          <p:attrName>style.visibility</p:attrName>
                                        </p:attrNameLst>
                                      </p:cBhvr>
                                      <p:to>
                                        <p:strVal val="visible"/>
                                      </p:to>
                                    </p:set>
                                    <p:animEffect transition="in" filter="blinds(horizontal)">
                                      <p:cBhvr>
                                        <p:cTn id="26" dur="500"/>
                                        <p:tgtEl>
                                          <p:spTgt spid="2826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8" grpId="0" build="p">
        <p:tmplLst>
          <p:tmpl lvl="1">
            <p:tnLst>
              <p:par>
                <p:cTn presetID="3" presetClass="entr" presetSubtype="10" fill="hold" nodeType="click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2">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3">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4">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5">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Lst>
      </p:bldP>
      <p:bldP spid="282630" grpId="0"/>
    </p:bldLst>
  </p:timing>
  <p:hf hdr="0" dt="0"/>
  <p:txStyles>
    <p:titleStyle>
      <a:lvl1pPr algn="ctr" rtl="0" eaLnBrk="1" fontAlgn="base" hangingPunct="1">
        <a:spcBef>
          <a:spcPct val="0"/>
        </a:spcBef>
        <a:spcAft>
          <a:spcPct val="0"/>
        </a:spcAft>
        <a:defRPr sz="3200">
          <a:solidFill>
            <a:schemeClr val="bg1"/>
          </a:solidFill>
          <a:latin typeface="+mj-lt"/>
          <a:ea typeface="+mj-ea"/>
          <a:cs typeface="+mj-cs"/>
        </a:defRPr>
      </a:lvl1pPr>
      <a:lvl2pPr algn="ctr" rtl="0" eaLnBrk="1" fontAlgn="base" hangingPunct="1">
        <a:spcBef>
          <a:spcPct val="0"/>
        </a:spcBef>
        <a:spcAft>
          <a:spcPct val="0"/>
        </a:spcAft>
        <a:defRPr sz="3200">
          <a:solidFill>
            <a:schemeClr val="bg1"/>
          </a:solidFill>
          <a:latin typeface="Verdana" pitchFamily="34" charset="0"/>
        </a:defRPr>
      </a:lvl2pPr>
      <a:lvl3pPr algn="ctr" rtl="0" eaLnBrk="1" fontAlgn="base" hangingPunct="1">
        <a:spcBef>
          <a:spcPct val="0"/>
        </a:spcBef>
        <a:spcAft>
          <a:spcPct val="0"/>
        </a:spcAft>
        <a:defRPr sz="3200">
          <a:solidFill>
            <a:schemeClr val="bg1"/>
          </a:solidFill>
          <a:latin typeface="Verdana" pitchFamily="34" charset="0"/>
        </a:defRPr>
      </a:lvl3pPr>
      <a:lvl4pPr algn="ctr" rtl="0" eaLnBrk="1" fontAlgn="base" hangingPunct="1">
        <a:spcBef>
          <a:spcPct val="0"/>
        </a:spcBef>
        <a:spcAft>
          <a:spcPct val="0"/>
        </a:spcAft>
        <a:defRPr sz="3200">
          <a:solidFill>
            <a:schemeClr val="bg1"/>
          </a:solidFill>
          <a:latin typeface="Verdana" pitchFamily="34" charset="0"/>
        </a:defRPr>
      </a:lvl4pPr>
      <a:lvl5pPr algn="ctr" rtl="0" eaLnBrk="1" fontAlgn="base" hangingPunct="1">
        <a:spcBef>
          <a:spcPct val="0"/>
        </a:spcBef>
        <a:spcAft>
          <a:spcPct val="0"/>
        </a:spcAft>
        <a:defRPr sz="3200">
          <a:solidFill>
            <a:schemeClr val="bg1"/>
          </a:solidFill>
          <a:latin typeface="Verdana" pitchFamily="34" charset="0"/>
        </a:defRPr>
      </a:lvl5pPr>
      <a:lvl6pPr marL="457200" algn="ctr" rtl="0" eaLnBrk="1" fontAlgn="base" hangingPunct="1">
        <a:spcBef>
          <a:spcPct val="0"/>
        </a:spcBef>
        <a:spcAft>
          <a:spcPct val="0"/>
        </a:spcAft>
        <a:defRPr sz="3200">
          <a:solidFill>
            <a:schemeClr val="bg1"/>
          </a:solidFill>
          <a:latin typeface="Verdana" pitchFamily="34" charset="0"/>
        </a:defRPr>
      </a:lvl6pPr>
      <a:lvl7pPr marL="914400" algn="ctr" rtl="0" eaLnBrk="1" fontAlgn="base" hangingPunct="1">
        <a:spcBef>
          <a:spcPct val="0"/>
        </a:spcBef>
        <a:spcAft>
          <a:spcPct val="0"/>
        </a:spcAft>
        <a:defRPr sz="3200">
          <a:solidFill>
            <a:schemeClr val="bg1"/>
          </a:solidFill>
          <a:latin typeface="Verdana" pitchFamily="34" charset="0"/>
        </a:defRPr>
      </a:lvl7pPr>
      <a:lvl8pPr marL="1371600" algn="ctr" rtl="0" eaLnBrk="1" fontAlgn="base" hangingPunct="1">
        <a:spcBef>
          <a:spcPct val="0"/>
        </a:spcBef>
        <a:spcAft>
          <a:spcPct val="0"/>
        </a:spcAft>
        <a:defRPr sz="3200">
          <a:solidFill>
            <a:schemeClr val="bg1"/>
          </a:solidFill>
          <a:latin typeface="Verdana" pitchFamily="34" charset="0"/>
        </a:defRPr>
      </a:lvl8pPr>
      <a:lvl9pPr marL="1828800" algn="ctr"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sz="quarter"/>
          </p:nvPr>
        </p:nvSpPr>
        <p:spPr/>
        <p:txBody>
          <a:bodyPr/>
          <a:lstStyle/>
          <a:p>
            <a:r>
              <a:rPr lang="en-US" b="1" dirty="0" smtClean="0">
                <a:solidFill>
                  <a:srgbClr val="0070C0"/>
                </a:solidFill>
              </a:rPr>
              <a:t>HỆ SOẠN THẢO VĂN BẢN</a:t>
            </a:r>
            <a:br>
              <a:rPr lang="en-US" b="1" dirty="0" smtClean="0">
                <a:solidFill>
                  <a:srgbClr val="0070C0"/>
                </a:solidFill>
              </a:rPr>
            </a:br>
            <a:r>
              <a:rPr lang="en-US" b="1" dirty="0" smtClean="0">
                <a:solidFill>
                  <a:srgbClr val="0070C0"/>
                </a:solidFill>
              </a:rPr>
              <a:t>MS WORD</a:t>
            </a:r>
            <a:endParaRPr lang="en-US" b="1" dirty="0">
              <a:solidFill>
                <a:srgbClr val="0070C0"/>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7600" y="533400"/>
            <a:ext cx="990600" cy="990600"/>
          </a:xfrm>
          <a:prstGeom prst="rect">
            <a:avLst/>
          </a:prstGeom>
        </p:spPr>
      </p:pic>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59890138"/>
      </p:ext>
    </p:extLst>
  </p:cSld>
  <p:clrMapOvr>
    <a:masterClrMapping/>
  </p:clrMapOvr>
  <p:transition>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dirty="0"/>
              <a:t>1.3 </a:t>
            </a:r>
            <a:r>
              <a:rPr lang="en-US" b="1" dirty="0" err="1"/>
              <a:t>Cách</a:t>
            </a:r>
            <a:r>
              <a:rPr lang="en-US" b="1" dirty="0"/>
              <a:t> </a:t>
            </a:r>
            <a:r>
              <a:rPr lang="en-US" b="1" dirty="0" err="1"/>
              <a:t>sử</a:t>
            </a:r>
            <a:r>
              <a:rPr lang="en-US" b="1" dirty="0"/>
              <a:t> </a:t>
            </a:r>
            <a:r>
              <a:rPr lang="en-US" b="1" dirty="0" err="1"/>
              <a:t>dụng</a:t>
            </a:r>
            <a:r>
              <a:rPr lang="en-US" b="1" dirty="0"/>
              <a:t> </a:t>
            </a:r>
            <a:r>
              <a:rPr lang="en-US" b="1" dirty="0" err="1"/>
              <a:t>Tiếng</a:t>
            </a:r>
            <a:r>
              <a:rPr lang="en-US" b="1" dirty="0"/>
              <a:t> </a:t>
            </a:r>
            <a:r>
              <a:rPr lang="en-US" b="1" dirty="0" err="1"/>
              <a:t>Việt</a:t>
            </a:r>
            <a:r>
              <a:rPr lang="en-US" b="1" dirty="0"/>
              <a:t> (</a:t>
            </a:r>
            <a:r>
              <a:rPr lang="en-US" b="1" dirty="0" err="1"/>
              <a:t>tt</a:t>
            </a:r>
            <a:r>
              <a:rPr lang="en-US" b="1" dirty="0"/>
              <a:t>)</a:t>
            </a:r>
          </a:p>
        </p:txBody>
      </p:sp>
      <p:sp>
        <p:nvSpPr>
          <p:cNvPr id="3" name="Content Placeholder 2"/>
          <p:cNvSpPr>
            <a:spLocks noGrp="1"/>
          </p:cNvSpPr>
          <p:nvPr>
            <p:ph idx="1"/>
          </p:nvPr>
        </p:nvSpPr>
        <p:spPr/>
        <p:txBody>
          <a:bodyPr>
            <a:normAutofit/>
          </a:bodyPr>
          <a:lstStyle/>
          <a:p>
            <a:pPr marL="0" indent="0">
              <a:buNone/>
            </a:pPr>
            <a:r>
              <a:rPr lang="en-US" sz="2800" b="1" dirty="0" smtClean="0"/>
              <a:t>1.3.3 </a:t>
            </a:r>
            <a:r>
              <a:rPr lang="en-US" sz="2800" b="1" dirty="0" err="1" smtClean="0"/>
              <a:t>Giới</a:t>
            </a:r>
            <a:r>
              <a:rPr lang="en-US" sz="2800" b="1" dirty="0" smtClean="0"/>
              <a:t> </a:t>
            </a:r>
            <a:r>
              <a:rPr lang="en-US" sz="2800" b="1" dirty="0" err="1" smtClean="0"/>
              <a:t>thiệu</a:t>
            </a:r>
            <a:r>
              <a:rPr lang="en-US" sz="2800" b="1" dirty="0" smtClean="0"/>
              <a:t> </a:t>
            </a:r>
            <a:r>
              <a:rPr lang="en-US" sz="2800" b="1" dirty="0" err="1" smtClean="0"/>
              <a:t>bộ</a:t>
            </a:r>
            <a:r>
              <a:rPr lang="en-US" sz="2800" b="1" dirty="0" smtClean="0"/>
              <a:t> </a:t>
            </a:r>
            <a:r>
              <a:rPr lang="en-US" sz="2800" b="1" dirty="0" err="1" smtClean="0"/>
              <a:t>gõ</a:t>
            </a:r>
            <a:r>
              <a:rPr lang="en-US" sz="2800" b="1" dirty="0" smtClean="0"/>
              <a:t> </a:t>
            </a:r>
            <a:r>
              <a:rPr lang="en-US" sz="2800" b="1" dirty="0" err="1" smtClean="0"/>
              <a:t>Unikey</a:t>
            </a:r>
            <a:endParaRPr lang="en-US" sz="2800" b="1" dirty="0" smtClean="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2197510"/>
            <a:ext cx="3657600" cy="34684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514600" y="5678215"/>
            <a:ext cx="3657600"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Phần mềm bộ gõ tiếng việt Unikey</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394840984"/>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heel(1)">
                                      <p:cBhvr>
                                        <p:cTn id="12" dur="2000"/>
                                        <p:tgtEl>
                                          <p:spTgt spid="3075"/>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9438"/>
            <a:ext cx="8534400" cy="563562"/>
          </a:xfrm>
        </p:spPr>
        <p:txBody>
          <a:bodyPr>
            <a:normAutofit fontScale="90000"/>
          </a:bodyPr>
          <a:lstStyle/>
          <a:p>
            <a:r>
              <a:rPr lang="en-US" sz="3600" b="1" smtClean="0"/>
              <a:t>6.3 </a:t>
            </a:r>
            <a:r>
              <a:rPr lang="en-US" sz="3600" b="1"/>
              <a:t>Break </a:t>
            </a:r>
            <a:r>
              <a:rPr lang="en-US" sz="3600" b="1" smtClean="0"/>
              <a:t>section (chương &amp; phần)</a:t>
            </a:r>
            <a:endParaRPr lang="en-US" sz="3600" b="1"/>
          </a:p>
        </p:txBody>
      </p:sp>
      <p:sp>
        <p:nvSpPr>
          <p:cNvPr id="3" name="Content Placeholder 2"/>
          <p:cNvSpPr>
            <a:spLocks noGrp="1"/>
          </p:cNvSpPr>
          <p:nvPr>
            <p:ph idx="1"/>
          </p:nvPr>
        </p:nvSpPr>
        <p:spPr>
          <a:xfrm>
            <a:off x="368300" y="3216771"/>
            <a:ext cx="5867400" cy="3422650"/>
          </a:xfrm>
        </p:spPr>
        <p:txBody>
          <a:bodyPr>
            <a:normAutofit fontScale="55000" lnSpcReduction="20000"/>
          </a:bodyPr>
          <a:lstStyle/>
          <a:p>
            <a:pPr marL="0" indent="0">
              <a:buNone/>
            </a:pPr>
            <a:r>
              <a:rPr lang="en-US" sz="3600" b="1" i="1" smtClean="0"/>
              <a:t>Cách làm:</a:t>
            </a:r>
          </a:p>
          <a:p>
            <a:pPr>
              <a:buFont typeface="Wingdings" pitchFamily="2" charset="2"/>
              <a:buChar char="q"/>
            </a:pPr>
            <a:r>
              <a:rPr lang="vi-VN" sz="3600" smtClean="0"/>
              <a:t>Đặt </a:t>
            </a:r>
            <a:r>
              <a:rPr lang="vi-VN" sz="3600"/>
              <a:t>con trỏ vào vị trí muốn chia </a:t>
            </a:r>
            <a:r>
              <a:rPr lang="vi-VN" sz="3600" smtClean="0"/>
              <a:t>đoạn:</a:t>
            </a:r>
            <a:endParaRPr lang="vi-VN" sz="3600"/>
          </a:p>
          <a:p>
            <a:pPr>
              <a:buFont typeface="Wingdings" pitchFamily="2" charset="2"/>
              <a:buChar char="q"/>
            </a:pPr>
            <a:r>
              <a:rPr lang="en-US" sz="3600" smtClean="0"/>
              <a:t>Vào Page layout -&gt; Break -&gt; Section Breaks:</a:t>
            </a:r>
          </a:p>
          <a:p>
            <a:pPr marL="514350" lvl="1">
              <a:buFont typeface="Courier New" pitchFamily="49" charset="0"/>
              <a:buChar char="o"/>
            </a:pPr>
            <a:r>
              <a:rPr lang="vi-VN" sz="3600" b="1" smtClean="0"/>
              <a:t>Next </a:t>
            </a:r>
            <a:r>
              <a:rPr lang="vi-VN" sz="3600" b="1"/>
              <a:t>page</a:t>
            </a:r>
            <a:r>
              <a:rPr lang="vi-VN" sz="3600"/>
              <a:t>: Section mới bắt đầu từ đầu trang tiếp theo.</a:t>
            </a:r>
          </a:p>
          <a:p>
            <a:pPr marL="514350" lvl="1">
              <a:buFont typeface="Courier New" pitchFamily="49" charset="0"/>
              <a:buChar char="o"/>
            </a:pPr>
            <a:r>
              <a:rPr lang="vi-VN" sz="3600" b="1" smtClean="0"/>
              <a:t>Continuous</a:t>
            </a:r>
            <a:r>
              <a:rPr lang="vi-VN" sz="3600"/>
              <a:t>: Section mới bắt đầu ngay tại vị trí con trỏ.</a:t>
            </a:r>
          </a:p>
          <a:p>
            <a:pPr marL="514350" lvl="1">
              <a:buFont typeface="Courier New" pitchFamily="49" charset="0"/>
              <a:buChar char="o"/>
            </a:pPr>
            <a:r>
              <a:rPr lang="vi-VN" sz="3600" b="1" smtClean="0"/>
              <a:t>Even </a:t>
            </a:r>
            <a:r>
              <a:rPr lang="vi-VN" sz="3600" b="1"/>
              <a:t>page</a:t>
            </a:r>
            <a:r>
              <a:rPr lang="vi-VN" sz="3600"/>
              <a:t>: Section mới bắt đầu từ trang chẵn tiếp theo.</a:t>
            </a:r>
          </a:p>
          <a:p>
            <a:pPr marL="514350" lvl="1">
              <a:buFont typeface="Courier New" pitchFamily="49" charset="0"/>
              <a:buChar char="o"/>
            </a:pPr>
            <a:r>
              <a:rPr lang="vi-VN" sz="3600" b="1" smtClean="0"/>
              <a:t>Odd </a:t>
            </a:r>
            <a:r>
              <a:rPr lang="vi-VN" sz="3600" b="1"/>
              <a:t>page</a:t>
            </a:r>
            <a:r>
              <a:rPr lang="vi-VN" sz="3600"/>
              <a:t>: Section mới bắt đầu từ trang lẻ tiếp theo.</a:t>
            </a:r>
          </a:p>
          <a:p>
            <a:pPr marL="0" indent="0">
              <a:buNone/>
            </a:pPr>
            <a:endParaRPr lang="en-US" sz="240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188" t="3087" r="53669" b="29937"/>
          <a:stretch/>
        </p:blipFill>
        <p:spPr bwMode="auto">
          <a:xfrm>
            <a:off x="6235700" y="3136900"/>
            <a:ext cx="2425700" cy="2755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04800" y="1524000"/>
            <a:ext cx="8382000" cy="1384995"/>
          </a:xfrm>
          <a:prstGeom prst="rect">
            <a:avLst/>
          </a:prstGeom>
          <a:noFill/>
        </p:spPr>
        <p:txBody>
          <a:bodyPr wrap="square" rtlCol="0">
            <a:spAutoFit/>
          </a:bodyPr>
          <a:lstStyle/>
          <a:p>
            <a:r>
              <a:rPr lang="en-US" sz="2400" b="1" i="1" smtClean="0">
                <a:latin typeface="Times New Roman" pitchFamily="18" charset="0"/>
                <a:cs typeface="Times New Roman" pitchFamily="18" charset="0"/>
              </a:rPr>
              <a:t> Break </a:t>
            </a:r>
            <a:r>
              <a:rPr lang="en-US" sz="2400" b="1" i="1">
                <a:latin typeface="Times New Roman" pitchFamily="18" charset="0"/>
                <a:cs typeface="Times New Roman" pitchFamily="18" charset="0"/>
              </a:rPr>
              <a:t>section</a:t>
            </a:r>
          </a:p>
          <a:p>
            <a:pPr indent="406400" algn="just"/>
            <a:r>
              <a:rPr lang="vi-VN" sz="2000">
                <a:latin typeface="Times New Roman" pitchFamily="18" charset="0"/>
                <a:cs typeface="Times New Roman" pitchFamily="18" charset="0"/>
              </a:rPr>
              <a:t>Break section </a:t>
            </a:r>
            <a:r>
              <a:rPr lang="en-US" sz="2000">
                <a:latin typeface="Times New Roman" pitchFamily="18" charset="0"/>
                <a:cs typeface="Times New Roman" pitchFamily="18" charset="0"/>
              </a:rPr>
              <a:t>dùng </a:t>
            </a:r>
            <a:r>
              <a:rPr lang="vi-VN" sz="2000">
                <a:latin typeface="Times New Roman" pitchFamily="18" charset="0"/>
                <a:cs typeface="Times New Roman" pitchFamily="18" charset="0"/>
              </a:rPr>
              <a:t>để ngắt </a:t>
            </a:r>
            <a:r>
              <a:rPr lang="en-US" sz="2000" smtClean="0">
                <a:latin typeface="Times New Roman" pitchFamily="18" charset="0"/>
                <a:cs typeface="Times New Roman" pitchFamily="18" charset="0"/>
              </a:rPr>
              <a:t>tài liệu dài thành các phần khác nhau (chương hoặc phần), và mỗi phần có thể áp dụng các kiểu định dạng khác nhau như hướng in, số trang, tiêu đề, cột báo....</a:t>
            </a:r>
            <a:endParaRPr lang="en-US" sz="2000">
              <a:latin typeface="Times New Roman" pitchFamily="18" charset="0"/>
              <a:cs typeface="Times New Roman" pitchFamily="18" charset="0"/>
            </a:endParaRPr>
          </a:p>
        </p:txBody>
      </p:sp>
    </p:spTree>
    <p:extLst>
      <p:ext uri="{BB962C8B-B14F-4D97-AF65-F5344CB8AC3E}">
        <p14:creationId xmlns:p14="http://schemas.microsoft.com/office/powerpoint/2010/main" val="538383311"/>
      </p:ext>
    </p:extLst>
  </p:cSld>
  <p:clrMapOvr>
    <a:masterClrMapping/>
  </p:clrMapOvr>
  <p:transition>
    <p:checke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sz="3600" b="1"/>
              <a:t>6.4 In</a:t>
            </a:r>
          </a:p>
        </p:txBody>
      </p:sp>
      <p:sp>
        <p:nvSpPr>
          <p:cNvPr id="3" name="Content Placeholder 2"/>
          <p:cNvSpPr>
            <a:spLocks noGrp="1"/>
          </p:cNvSpPr>
          <p:nvPr>
            <p:ph idx="1"/>
          </p:nvPr>
        </p:nvSpPr>
        <p:spPr>
          <a:xfrm>
            <a:off x="457200" y="1600200"/>
            <a:ext cx="8382000" cy="4267199"/>
          </a:xfrm>
        </p:spPr>
        <p:txBody>
          <a:bodyPr>
            <a:normAutofit/>
          </a:bodyPr>
          <a:lstStyle/>
          <a:p>
            <a:pPr marL="0" indent="0">
              <a:buNone/>
            </a:pPr>
            <a:endParaRPr lang="en-US"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834" y="1647498"/>
            <a:ext cx="8016766"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2794405"/>
      </p:ext>
    </p:extLst>
  </p:cSld>
  <p:clrMapOvr>
    <a:masterClrMapping/>
  </p:clrMapOvr>
  <p:transition>
    <p:checke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sz="3600" b="1" dirty="0"/>
              <a:t>6.5 </a:t>
            </a:r>
            <a:r>
              <a:rPr lang="en-US" sz="3600" b="1" dirty="0" err="1"/>
              <a:t>Xuất</a:t>
            </a:r>
            <a:r>
              <a:rPr lang="en-US" sz="3600" b="1" dirty="0"/>
              <a:t> </a:t>
            </a:r>
            <a:r>
              <a:rPr lang="en-US" sz="3600" b="1" dirty="0" err="1"/>
              <a:t>ra</a:t>
            </a:r>
            <a:r>
              <a:rPr lang="en-US" sz="3600" b="1" dirty="0"/>
              <a:t> </a:t>
            </a:r>
            <a:r>
              <a:rPr lang="en-US" sz="3600" b="1" dirty="0" err="1"/>
              <a:t>dạng</a:t>
            </a:r>
            <a:r>
              <a:rPr lang="en-US" sz="3600" b="1" dirty="0"/>
              <a:t> </a:t>
            </a:r>
            <a:r>
              <a:rPr lang="en-US" sz="3600" b="1" dirty="0" err="1"/>
              <a:t>khác</a:t>
            </a:r>
            <a:endParaRPr lang="en-US" sz="3600" b="1" dirty="0"/>
          </a:p>
        </p:txBody>
      </p:sp>
      <p:sp>
        <p:nvSpPr>
          <p:cNvPr id="3" name="Content Placeholder 2"/>
          <p:cNvSpPr>
            <a:spLocks noGrp="1"/>
          </p:cNvSpPr>
          <p:nvPr>
            <p:ph idx="1"/>
          </p:nvPr>
        </p:nvSpPr>
        <p:spPr>
          <a:xfrm>
            <a:off x="457200" y="1600201"/>
            <a:ext cx="8229600" cy="2285999"/>
          </a:xfrm>
        </p:spPr>
        <p:txBody>
          <a:bodyPr>
            <a:normAutofit/>
          </a:bodyPr>
          <a:lstStyle/>
          <a:p>
            <a:pPr marL="0" indent="457200">
              <a:buNone/>
            </a:pPr>
            <a:r>
              <a:rPr lang="en-US" sz="2400" smtClean="0"/>
              <a:t>Khi lưu thông thường, ta có phần đuôi mở rộng là .doc với word 2003 và .docx với word 2007 – word 2010</a:t>
            </a:r>
          </a:p>
          <a:p>
            <a:pPr marL="0" indent="457200">
              <a:buNone/>
            </a:pPr>
            <a:r>
              <a:rPr lang="en-US" sz="2400" smtClean="0"/>
              <a:t>Để lưu dưới các dạng file khác nhau như PDF, XML, XPS… thì trong quá trình lưu ta phải thiết lập tùy chọn</a:t>
            </a:r>
          </a:p>
          <a:p>
            <a:pPr marL="0" indent="0">
              <a:buNone/>
            </a:pPr>
            <a:r>
              <a:rPr lang="en-US" sz="2400" b="1" smtClean="0"/>
              <a:t>Cách làm: </a:t>
            </a:r>
          </a:p>
          <a:p>
            <a:pPr marL="0" indent="0">
              <a:buNone/>
            </a:pPr>
            <a:endParaRPr lang="en-US"/>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83" t="41573" r="50000" b="16854"/>
          <a:stretch/>
        </p:blipFill>
        <p:spPr bwMode="auto">
          <a:xfrm>
            <a:off x="3810000" y="3352800"/>
            <a:ext cx="4800600" cy="2438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33400" y="3733800"/>
            <a:ext cx="3352800" cy="2308324"/>
          </a:xfrm>
          <a:prstGeom prst="rect">
            <a:avLst/>
          </a:prstGeom>
          <a:noFill/>
        </p:spPr>
        <p:txBody>
          <a:bodyPr wrap="square" rtlCol="0">
            <a:spAutoFit/>
          </a:bodyPr>
          <a:lstStyle/>
          <a:p>
            <a:pPr marL="342900" indent="-342900">
              <a:buFont typeface="Courier New" pitchFamily="49" charset="0"/>
              <a:buChar char="o"/>
            </a:pPr>
            <a:r>
              <a:rPr lang="en-US" sz="2400">
                <a:latin typeface="Times New Roman" pitchFamily="18" charset="0"/>
                <a:cs typeface="Times New Roman" pitchFamily="18" charset="0"/>
              </a:rPr>
              <a:t>Khi lưu (Save/Save as) trong phần Save as type của cửa sổ Save as ta chọn các dạng file.</a:t>
            </a:r>
          </a:p>
          <a:p>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3656320871"/>
      </p:ext>
    </p:extLst>
  </p:cSld>
  <p:clrMapOvr>
    <a:masterClrMapping/>
  </p:clrMapOvr>
  <p:transition>
    <p:checke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sz="3600" b="1"/>
              <a:t>7. Review tài liệu</a:t>
            </a:r>
          </a:p>
        </p:txBody>
      </p:sp>
      <p:sp>
        <p:nvSpPr>
          <p:cNvPr id="3" name="Content Placeholder 2"/>
          <p:cNvSpPr>
            <a:spLocks noGrp="1"/>
          </p:cNvSpPr>
          <p:nvPr>
            <p:ph idx="1"/>
          </p:nvPr>
        </p:nvSpPr>
        <p:spPr>
          <a:xfrm>
            <a:off x="457200" y="1600201"/>
            <a:ext cx="8229600" cy="4495799"/>
          </a:xfrm>
        </p:spPr>
        <p:txBody>
          <a:bodyPr>
            <a:normAutofit/>
          </a:bodyPr>
          <a:lstStyle/>
          <a:p>
            <a:pPr marL="0" indent="457200">
              <a:buNone/>
            </a:pPr>
            <a:r>
              <a:rPr lang="en-US" sz="2400" b="1" smtClean="0"/>
              <a:t>Review tài liệu</a:t>
            </a:r>
            <a:r>
              <a:rPr lang="en-US" sz="2400" smtClean="0"/>
              <a:t>: nên hiểu là qui trình mà cho phép nhiều người cùng tham gia vào việc tạo ra một tài liệu. </a:t>
            </a:r>
          </a:p>
          <a:p>
            <a:pPr marL="0" indent="457200">
              <a:buNone/>
            </a:pPr>
            <a:r>
              <a:rPr lang="en-US" sz="2400" b="1" i="1" smtClean="0"/>
              <a:t>Ví dụ: </a:t>
            </a:r>
            <a:r>
              <a:rPr lang="en-US" sz="2400" smtClean="0"/>
              <a:t>qui trình giữa Sinh Viên &amp; Giáo Viên</a:t>
            </a:r>
          </a:p>
          <a:p>
            <a:pPr lvl="1">
              <a:buFontTx/>
              <a:buChar char="-"/>
            </a:pPr>
            <a:r>
              <a:rPr lang="en-US" sz="2000" smtClean="0"/>
              <a:t>Sinh viên gửi luận văn tốt nghiệp cho Giáo viên. </a:t>
            </a:r>
          </a:p>
          <a:p>
            <a:pPr lvl="1">
              <a:buFontTx/>
              <a:buChar char="-"/>
            </a:pPr>
            <a:r>
              <a:rPr lang="en-US" sz="2000" smtClean="0"/>
              <a:t>GV sẽ đưa ra các gợi ý sửa đổi (comment) và có thể sửa đổi (changes) luôn vào một số chỗ trong luận văn.</a:t>
            </a:r>
          </a:p>
          <a:p>
            <a:pPr lvl="1">
              <a:buFontTx/>
              <a:buChar char="-"/>
            </a:pPr>
            <a:r>
              <a:rPr lang="en-US" sz="2000" smtClean="0"/>
              <a:t>Khi SV nhận được bản đã sửa đổi thì biết được chỗ nào cần bổ sung sửa đổi, chỗ nào đã bị sửa đổi, và SV có thể chấp nhận (accept) hoặc từ chối (reject) sự thay đổi để có được phiên bản cuối cùng (final) dùng để in ấn. </a:t>
            </a:r>
          </a:p>
          <a:p>
            <a:pPr marL="0" indent="0">
              <a:buNone/>
            </a:pPr>
            <a:endParaRPr lang="en-US"/>
          </a:p>
        </p:txBody>
      </p:sp>
    </p:spTree>
    <p:extLst>
      <p:ext uri="{BB962C8B-B14F-4D97-AF65-F5344CB8AC3E}">
        <p14:creationId xmlns:p14="http://schemas.microsoft.com/office/powerpoint/2010/main" val="1568448722"/>
      </p:ext>
    </p:extLst>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1.4 Thao tác với File</a:t>
            </a:r>
          </a:p>
        </p:txBody>
      </p:sp>
      <p:sp>
        <p:nvSpPr>
          <p:cNvPr id="3" name="Content Placeholder 2"/>
          <p:cNvSpPr>
            <a:spLocks noGrp="1"/>
          </p:cNvSpPr>
          <p:nvPr>
            <p:ph idx="1"/>
          </p:nvPr>
        </p:nvSpPr>
        <p:spPr/>
        <p:txBody>
          <a:bodyPr>
            <a:normAutofit lnSpcReduction="10000"/>
          </a:bodyPr>
          <a:lstStyle/>
          <a:p>
            <a:pPr marL="0" indent="0">
              <a:buNone/>
            </a:pPr>
            <a:r>
              <a:rPr lang="en-US" sz="2600" b="1" smtClean="0"/>
              <a:t>1.4.1 Tạo mới 1 tài liệu</a:t>
            </a:r>
          </a:p>
          <a:p>
            <a:pPr lvl="1">
              <a:buFont typeface="Wingdings" pitchFamily="2" charset="2"/>
              <a:buChar char="q"/>
            </a:pPr>
            <a:r>
              <a:rPr lang="en-US" sz="2600" smtClean="0"/>
              <a:t> C1: Vào Menu chọn </a:t>
            </a:r>
            <a:r>
              <a:rPr lang="en-US" sz="2600" b="1" smtClean="0"/>
              <a:t>File</a:t>
            </a:r>
            <a:r>
              <a:rPr lang="en-US" sz="2600" smtClean="0"/>
              <a:t> -&gt; </a:t>
            </a:r>
            <a:r>
              <a:rPr lang="en-US" sz="2600" b="1" smtClean="0"/>
              <a:t>New -&gt;</a:t>
            </a:r>
            <a:r>
              <a:rPr lang="en-US" sz="2600" smtClean="0"/>
              <a:t> </a:t>
            </a:r>
            <a:r>
              <a:rPr lang="en-US" sz="2600" b="1" smtClean="0"/>
              <a:t>Blank Document</a:t>
            </a:r>
          </a:p>
          <a:p>
            <a:pPr lvl="1">
              <a:buFont typeface="Wingdings" pitchFamily="2" charset="2"/>
              <a:buChar char="q"/>
            </a:pPr>
            <a:r>
              <a:rPr lang="en-US" sz="2600" smtClean="0"/>
              <a:t> C2: Nhấn biểu tượng </a:t>
            </a:r>
            <a:r>
              <a:rPr lang="en-US" sz="2600" b="1" smtClean="0"/>
              <a:t>New</a:t>
            </a:r>
            <a:r>
              <a:rPr lang="en-US" sz="2600" smtClean="0"/>
              <a:t> trên thanh công cụ</a:t>
            </a:r>
            <a:endParaRPr lang="en-US" sz="2600"/>
          </a:p>
          <a:p>
            <a:pPr lvl="1">
              <a:buFont typeface="Wingdings" pitchFamily="2" charset="2"/>
              <a:buChar char="q"/>
            </a:pPr>
            <a:r>
              <a:rPr lang="en-US" sz="2600" smtClean="0"/>
              <a:t> C3: Nhấn tổ hợp phím </a:t>
            </a:r>
            <a:r>
              <a:rPr lang="en-US" sz="2600" b="1" smtClean="0"/>
              <a:t>Ctrl+N</a:t>
            </a:r>
          </a:p>
          <a:p>
            <a:pPr marL="0" indent="0">
              <a:buNone/>
            </a:pPr>
            <a:r>
              <a:rPr lang="en-US" sz="2600" b="1"/>
              <a:t>1.4.2 Thao tác lưu tài liệu</a:t>
            </a:r>
          </a:p>
          <a:p>
            <a:pPr marL="400050" lvl="1" indent="0">
              <a:buNone/>
            </a:pPr>
            <a:r>
              <a:rPr lang="en-US" sz="2600"/>
              <a:t>Để lưu tài liệu ta có các cách: </a:t>
            </a:r>
          </a:p>
          <a:p>
            <a:pPr lvl="1">
              <a:buFont typeface="Wingdings" pitchFamily="2" charset="2"/>
              <a:buChar char="q"/>
            </a:pPr>
            <a:r>
              <a:rPr lang="en-US" sz="2600" smtClean="0"/>
              <a:t> C1</a:t>
            </a:r>
            <a:r>
              <a:rPr lang="en-US" sz="2600"/>
              <a:t>: </a:t>
            </a:r>
            <a:r>
              <a:rPr lang="en-US" sz="2600" b="1"/>
              <a:t>File</a:t>
            </a:r>
            <a:r>
              <a:rPr lang="en-US" sz="2600"/>
              <a:t> -&gt; </a:t>
            </a:r>
            <a:r>
              <a:rPr lang="en-US" sz="2600" b="1"/>
              <a:t>Save</a:t>
            </a:r>
          </a:p>
          <a:p>
            <a:pPr lvl="1">
              <a:buFont typeface="Wingdings" pitchFamily="2" charset="2"/>
              <a:buChar char="q"/>
            </a:pPr>
            <a:r>
              <a:rPr lang="en-US" sz="2600" smtClean="0"/>
              <a:t> C2</a:t>
            </a:r>
            <a:r>
              <a:rPr lang="en-US" sz="2600"/>
              <a:t>: Nhấn </a:t>
            </a:r>
            <a:r>
              <a:rPr lang="en-US" sz="2600" b="1"/>
              <a:t>Ctrl+S</a:t>
            </a:r>
          </a:p>
          <a:p>
            <a:pPr lvl="1">
              <a:buFont typeface="Wingdings" pitchFamily="2" charset="2"/>
              <a:buChar char="q"/>
            </a:pPr>
            <a:r>
              <a:rPr lang="en-US" sz="2600" smtClean="0"/>
              <a:t> C3</a:t>
            </a:r>
            <a:r>
              <a:rPr lang="en-US" sz="2600"/>
              <a:t>: Kích nút </a:t>
            </a:r>
            <a:r>
              <a:rPr lang="en-US" sz="2600" b="1"/>
              <a:t>Save</a:t>
            </a:r>
            <a:r>
              <a:rPr lang="en-US" sz="2600"/>
              <a:t> trên thanh </a:t>
            </a:r>
            <a:r>
              <a:rPr lang="en-US" sz="2600" smtClean="0"/>
              <a:t>công cụ</a:t>
            </a:r>
            <a:endParaRPr lang="en-US" sz="2600"/>
          </a:p>
          <a:p>
            <a:pPr marL="400050" lvl="1" indent="0">
              <a:buNone/>
            </a:pPr>
            <a:r>
              <a:rPr lang="en-US" sz="2600"/>
              <a:t>Khi đó sẽ xuất hiện hộp thoại </a:t>
            </a:r>
            <a:r>
              <a:rPr lang="en-US" sz="2600" b="1"/>
              <a:t>Save As</a:t>
            </a:r>
          </a:p>
          <a:p>
            <a:pPr lvl="1">
              <a:buFont typeface="Wingdings" pitchFamily="2" charset="2"/>
              <a:buChar char="q"/>
            </a:pPr>
            <a:endParaRPr lang="en-US" sz="2400" b="1"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5910" y="2523658"/>
            <a:ext cx="484260" cy="59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5122460"/>
            <a:ext cx="609600" cy="562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918494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wipe(down)">
                                      <p:cBhvr>
                                        <p:cTn id="21" dur="500"/>
                                        <p:tgtEl>
                                          <p:spTgt spid="409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down)">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down)">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ipe(down)">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wipe(down)">
                                      <p:cBhvr>
                                        <p:cTn id="46" dur="500"/>
                                        <p:tgtEl>
                                          <p:spTgt spid="3">
                                            <p:txEl>
                                              <p:pRg st="7" end="7"/>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wipe(down)">
                                      <p:cBhvr>
                                        <p:cTn id="51" dur="500"/>
                                        <p:tgtEl>
                                          <p:spTgt spid="3">
                                            <p:txEl>
                                              <p:pRg st="8" end="8"/>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wipe(down)">
                                      <p:cBhvr>
                                        <p:cTn id="56" dur="500"/>
                                        <p:tgtEl>
                                          <p:spTgt spid="3">
                                            <p:txEl>
                                              <p:pRg st="9" end="9"/>
                                            </p:txEl>
                                          </p:spTgt>
                                        </p:tgtEl>
                                      </p:cBhvr>
                                    </p:animEffect>
                                  </p:childTnLst>
                                </p:cTn>
                              </p:par>
                            </p:childTnLst>
                          </p:cTn>
                        </p:par>
                        <p:par>
                          <p:cTn id="57" fill="hold">
                            <p:stCondLst>
                              <p:cond delay="500"/>
                            </p:stCondLst>
                            <p:childTnLst>
                              <p:par>
                                <p:cTn id="58" presetID="22" presetClass="entr" presetSubtype="4"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1.4 Thao tác với File (tt)</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93820" y="1671933"/>
            <a:ext cx="4419600" cy="318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ular Callout 6"/>
          <p:cNvSpPr/>
          <p:nvPr/>
        </p:nvSpPr>
        <p:spPr>
          <a:xfrm>
            <a:off x="1931670" y="2533650"/>
            <a:ext cx="1600200" cy="876300"/>
          </a:xfrm>
          <a:prstGeom prst="wedgeRoundRectCallout">
            <a:avLst>
              <a:gd name="adj1" fmla="val 95873"/>
              <a:gd name="adj2" fmla="val 207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Chọn thư mục chứa tập tin</a:t>
            </a:r>
            <a:endParaRPr lang="en-US">
              <a:latin typeface="Times New Roman" pitchFamily="18" charset="0"/>
              <a:cs typeface="Times New Roman" pitchFamily="18" charset="0"/>
            </a:endParaRPr>
          </a:p>
        </p:txBody>
      </p:sp>
      <p:sp>
        <p:nvSpPr>
          <p:cNvPr id="8" name="Left Brace 7"/>
          <p:cNvSpPr/>
          <p:nvPr/>
        </p:nvSpPr>
        <p:spPr>
          <a:xfrm>
            <a:off x="3893820" y="2133600"/>
            <a:ext cx="228600" cy="1476683"/>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ounded Rectangular Callout 8"/>
          <p:cNvSpPr/>
          <p:nvPr/>
        </p:nvSpPr>
        <p:spPr>
          <a:xfrm>
            <a:off x="1931670" y="4170353"/>
            <a:ext cx="2324100" cy="592885"/>
          </a:xfrm>
          <a:prstGeom prst="wedgeRoundRectCallout">
            <a:avLst>
              <a:gd name="adj1" fmla="val 77198"/>
              <a:gd name="adj2" fmla="val -8780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Nhập tên tệp tin</a:t>
            </a:r>
            <a:endParaRPr lang="en-US">
              <a:latin typeface="Times New Roman" pitchFamily="18" charset="0"/>
              <a:cs typeface="Times New Roman" pitchFamily="18" charset="0"/>
            </a:endParaRPr>
          </a:p>
        </p:txBody>
      </p:sp>
      <p:sp>
        <p:nvSpPr>
          <p:cNvPr id="10" name="TextBox 9"/>
          <p:cNvSpPr txBox="1"/>
          <p:nvPr/>
        </p:nvSpPr>
        <p:spPr>
          <a:xfrm>
            <a:off x="742296" y="5058102"/>
            <a:ext cx="8115300" cy="646331"/>
          </a:xfrm>
          <a:prstGeom prst="rect">
            <a:avLst/>
          </a:prstGeom>
          <a:noFill/>
        </p:spPr>
        <p:txBody>
          <a:bodyPr wrap="square" rtlCol="0">
            <a:spAutoFit/>
          </a:bodyPr>
          <a:lstStyle/>
          <a:p>
            <a:r>
              <a:rPr lang="en-US" b="1" i="1" smtClean="0">
                <a:solidFill>
                  <a:srgbClr val="FF0000"/>
                </a:solidFill>
                <a:latin typeface="Times New Roman" pitchFamily="18" charset="0"/>
                <a:cs typeface="Times New Roman" pitchFamily="18" charset="0"/>
              </a:rPr>
              <a:t>Chú ý</a:t>
            </a:r>
            <a:r>
              <a:rPr lang="en-US" b="1" i="1" smtClean="0">
                <a:latin typeface="Times New Roman" pitchFamily="18" charset="0"/>
                <a:cs typeface="Times New Roman" pitchFamily="18" charset="0"/>
              </a:rPr>
              <a:t>: </a:t>
            </a:r>
            <a:r>
              <a:rPr lang="en-US" smtClean="0">
                <a:latin typeface="Times New Roman" pitchFamily="18" charset="0"/>
                <a:cs typeface="Times New Roman" pitchFamily="18" charset="0"/>
              </a:rPr>
              <a:t>Nên thường xuyên chủ động lưu nội dung văn bản khi làm việc, để nhanh thì CTRL + S, khi file đã tồn tại thì sẽ tự động ghi đè không hỏi lại.</a:t>
            </a:r>
            <a:endParaRPr lang="en-US">
              <a:latin typeface="Times New Roman" pitchFamily="18" charset="0"/>
              <a:cs typeface="Times New Roman" pitchFamily="18" charset="0"/>
            </a:endParaRPr>
          </a:p>
        </p:txBody>
      </p:sp>
      <p:sp>
        <p:nvSpPr>
          <p:cNvPr id="11" name="Rounded Rectangular Callout 10"/>
          <p:cNvSpPr/>
          <p:nvPr/>
        </p:nvSpPr>
        <p:spPr>
          <a:xfrm>
            <a:off x="7010400" y="3610283"/>
            <a:ext cx="1219200" cy="656917"/>
          </a:xfrm>
          <a:prstGeom prst="wedgeRoundRectCallout">
            <a:avLst>
              <a:gd name="adj1" fmla="val -35566"/>
              <a:gd name="adj2" fmla="val 9645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Nhấn OK đề lưu</a:t>
            </a:r>
            <a:endParaRPr lang="en-US">
              <a:latin typeface="Times New Roman" pitchFamily="18" charset="0"/>
              <a:cs typeface="Times New Roman" pitchFamily="18" charset="0"/>
            </a:endParaRPr>
          </a:p>
        </p:txBody>
      </p:sp>
      <p:sp>
        <p:nvSpPr>
          <p:cNvPr id="6" name="TextBox 5"/>
          <p:cNvSpPr txBox="1"/>
          <p:nvPr/>
        </p:nvSpPr>
        <p:spPr>
          <a:xfrm>
            <a:off x="647700" y="1671934"/>
            <a:ext cx="2628900" cy="461665"/>
          </a:xfrm>
          <a:prstGeom prst="rect">
            <a:avLst/>
          </a:prstGeom>
          <a:noFill/>
        </p:spPr>
        <p:txBody>
          <a:bodyPr wrap="square" rtlCol="0">
            <a:spAutoFit/>
          </a:bodyPr>
          <a:lstStyle/>
          <a:p>
            <a:pPr marL="342900" indent="-342900">
              <a:buFont typeface="Wingdings" pitchFamily="2" charset="2"/>
              <a:buChar char="q"/>
            </a:pPr>
            <a:r>
              <a:rPr lang="en-US" sz="2400" smtClean="0">
                <a:latin typeface="Times New Roman" pitchFamily="18" charset="0"/>
                <a:cs typeface="Times New Roman" pitchFamily="18" charset="0"/>
              </a:rPr>
              <a:t>Cửa sổ Save As</a:t>
            </a: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15710597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circle(in)">
                                      <p:cBhvr>
                                        <p:cTn id="11" dur="2000"/>
                                        <p:tgtEl>
                                          <p:spTgt spid="614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1.4 Thao tác với File (tt)</a:t>
            </a:r>
          </a:p>
        </p:txBody>
      </p:sp>
      <p:sp>
        <p:nvSpPr>
          <p:cNvPr id="3" name="Content Placeholder 2"/>
          <p:cNvSpPr>
            <a:spLocks noGrp="1"/>
          </p:cNvSpPr>
          <p:nvPr>
            <p:ph idx="1"/>
          </p:nvPr>
        </p:nvSpPr>
        <p:spPr/>
        <p:txBody>
          <a:bodyPr/>
          <a:lstStyle/>
          <a:p>
            <a:pPr marL="0" indent="0">
              <a:buNone/>
            </a:pPr>
            <a:r>
              <a:rPr lang="en-US" sz="2800" b="1" smtClean="0"/>
              <a:t>1.4.3 Thao tác mở tài liệu đã có</a:t>
            </a:r>
          </a:p>
          <a:p>
            <a:pPr lvl="1">
              <a:buFont typeface="Wingdings" pitchFamily="2" charset="2"/>
              <a:buChar char="q"/>
            </a:pPr>
            <a:r>
              <a:rPr lang="en-US" sz="2400" smtClean="0"/>
              <a:t> C1: File -&gt; chọn Open</a:t>
            </a:r>
          </a:p>
          <a:p>
            <a:pPr lvl="1">
              <a:buFont typeface="Wingdings" pitchFamily="2" charset="2"/>
              <a:buChar char="q"/>
            </a:pPr>
            <a:r>
              <a:rPr lang="en-US" sz="2400" smtClean="0"/>
              <a:t> C2: Nhấn Ctrl+O</a:t>
            </a:r>
          </a:p>
          <a:p>
            <a:pPr lvl="1">
              <a:buFont typeface="Wingdings" pitchFamily="2" charset="2"/>
              <a:buChar char="q"/>
            </a:pPr>
            <a:r>
              <a:rPr lang="en-US" sz="2400" smtClean="0"/>
              <a:t> C3: Kích nút Open</a:t>
            </a:r>
          </a:p>
          <a:p>
            <a:pPr marL="457200" lvl="1" indent="0">
              <a:buNone/>
            </a:pPr>
            <a:r>
              <a:rPr lang="en-US" sz="2400" smtClean="0"/>
              <a:t>Khi đó sẽ xuất hiện hộp thoại Open</a:t>
            </a:r>
          </a:p>
          <a:p>
            <a:pPr marL="457200" lvl="1" indent="0">
              <a:buNone/>
            </a:pPr>
            <a:endParaRPr lang="en-US" smtClean="0"/>
          </a:p>
        </p:txBody>
      </p:sp>
    </p:spTree>
    <p:extLst>
      <p:ext uri="{BB962C8B-B14F-4D97-AF65-F5344CB8AC3E}">
        <p14:creationId xmlns:p14="http://schemas.microsoft.com/office/powerpoint/2010/main" val="1884384384"/>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1.4 Thao tác với File (tt)</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76600" y="1600200"/>
            <a:ext cx="5300837" cy="3787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952500" y="3075039"/>
            <a:ext cx="1828800" cy="685800"/>
          </a:xfrm>
          <a:prstGeom prst="wedgeRoundRectCallout">
            <a:avLst>
              <a:gd name="adj1" fmla="val 76469"/>
              <a:gd name="adj2" fmla="val 1080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Chọn vị trí mở tệp tin</a:t>
            </a:r>
            <a:endParaRPr lang="en-US">
              <a:latin typeface="Times New Roman" pitchFamily="18" charset="0"/>
              <a:cs typeface="Times New Roman" pitchFamily="18" charset="0"/>
            </a:endParaRPr>
          </a:p>
        </p:txBody>
      </p:sp>
      <p:sp>
        <p:nvSpPr>
          <p:cNvPr id="3" name="TextBox 2"/>
          <p:cNvSpPr txBox="1"/>
          <p:nvPr/>
        </p:nvSpPr>
        <p:spPr>
          <a:xfrm>
            <a:off x="533400" y="1676400"/>
            <a:ext cx="2667000" cy="523220"/>
          </a:xfrm>
          <a:prstGeom prst="rect">
            <a:avLst/>
          </a:prstGeom>
          <a:noFill/>
        </p:spPr>
        <p:txBody>
          <a:bodyPr wrap="square" rtlCol="0">
            <a:spAutoFit/>
          </a:bodyPr>
          <a:lstStyle/>
          <a:p>
            <a:r>
              <a:rPr lang="en-US" sz="2800" b="1" i="1" smtClean="0">
                <a:latin typeface="Times New Roman" pitchFamily="18" charset="0"/>
                <a:cs typeface="Times New Roman" pitchFamily="18" charset="0"/>
              </a:rPr>
              <a:t>Hộp thoại Open</a:t>
            </a:r>
            <a:endParaRPr lang="en-US" sz="2800" b="1" i="1">
              <a:latin typeface="Times New Roman" pitchFamily="18" charset="0"/>
              <a:cs typeface="Times New Roman" pitchFamily="18" charset="0"/>
            </a:endParaRPr>
          </a:p>
        </p:txBody>
      </p:sp>
      <p:sp>
        <p:nvSpPr>
          <p:cNvPr id="7" name="Left Brace 6"/>
          <p:cNvSpPr/>
          <p:nvPr/>
        </p:nvSpPr>
        <p:spPr>
          <a:xfrm>
            <a:off x="3246119" y="2438400"/>
            <a:ext cx="198119" cy="20574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ounded Rectangular Callout 8"/>
          <p:cNvSpPr/>
          <p:nvPr/>
        </p:nvSpPr>
        <p:spPr>
          <a:xfrm>
            <a:off x="3886200" y="5181600"/>
            <a:ext cx="2133600" cy="685800"/>
          </a:xfrm>
          <a:prstGeom prst="wedgeRoundRectCallout">
            <a:avLst>
              <a:gd name="adj1" fmla="val 32114"/>
              <a:gd name="adj2" fmla="val -9026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Hoặc đánh tên file</a:t>
            </a:r>
            <a:endParaRPr lang="en-US">
              <a:latin typeface="Times New Roman" pitchFamily="18" charset="0"/>
              <a:cs typeface="Times New Roman" pitchFamily="18" charset="0"/>
            </a:endParaRPr>
          </a:p>
        </p:txBody>
      </p:sp>
      <p:sp>
        <p:nvSpPr>
          <p:cNvPr id="10" name="Rounded Rectangular Callout 9"/>
          <p:cNvSpPr/>
          <p:nvPr/>
        </p:nvSpPr>
        <p:spPr>
          <a:xfrm>
            <a:off x="6400800" y="5638800"/>
            <a:ext cx="2133600" cy="457200"/>
          </a:xfrm>
          <a:prstGeom prst="wedgeRoundRectCallout">
            <a:avLst>
              <a:gd name="adj1" fmla="val -6162"/>
              <a:gd name="adj2" fmla="val -17683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Nhấn Open để mở</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382372161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fade">
                                      <p:cBhvr>
                                        <p:cTn id="11" dur="500"/>
                                        <p:tgtEl>
                                          <p:spTgt spid="717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7"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1.5 Các thao tác cơ bản</a:t>
            </a:r>
          </a:p>
        </p:txBody>
      </p:sp>
      <p:sp>
        <p:nvSpPr>
          <p:cNvPr id="3" name="Content Placeholder 2"/>
          <p:cNvSpPr>
            <a:spLocks noGrp="1"/>
          </p:cNvSpPr>
          <p:nvPr>
            <p:ph idx="1"/>
          </p:nvPr>
        </p:nvSpPr>
        <p:spPr/>
        <p:txBody>
          <a:bodyPr/>
          <a:lstStyle/>
          <a:p>
            <a:pPr marL="0" indent="0">
              <a:buNone/>
            </a:pPr>
            <a:r>
              <a:rPr lang="en-US" sz="2800" b="1" smtClean="0"/>
              <a:t>1.5.1 Nhập nội dung vào tài liệu</a:t>
            </a:r>
          </a:p>
          <a:p>
            <a:pPr marL="914400" lvl="1" indent="-514350">
              <a:buFont typeface="+mj-lt"/>
              <a:buAutoNum type="alphaLcParenR"/>
            </a:pPr>
            <a:r>
              <a:rPr lang="en-US" sz="2400" i="1" smtClean="0"/>
              <a:t>Khái niệm về character, word, sentence</a:t>
            </a:r>
          </a:p>
          <a:p>
            <a:pPr marL="852488" lvl="1" indent="-396875">
              <a:buFont typeface="Courier New" pitchFamily="49" charset="0"/>
              <a:buChar char="o"/>
            </a:pPr>
            <a:r>
              <a:rPr lang="en-US" sz="2400" b="1" smtClean="0"/>
              <a:t>Kí tự (Character): </a:t>
            </a:r>
            <a:r>
              <a:rPr lang="en-US" sz="2400" smtClean="0"/>
              <a:t>Bao gồm các kí tự chữ (a,…, z, A,…, Z) số (0 -&gt;9), kí tự đặc biệt (+,-,@,….) được in ra màn hình.</a:t>
            </a:r>
          </a:p>
          <a:p>
            <a:pPr marL="852488" lvl="1" indent="-396875">
              <a:buFont typeface="Courier New" pitchFamily="49" charset="0"/>
              <a:buChar char="o"/>
            </a:pPr>
            <a:r>
              <a:rPr lang="en-US" sz="2400" b="1" smtClean="0"/>
              <a:t>Từ (Word): </a:t>
            </a:r>
            <a:r>
              <a:rPr lang="en-US" sz="2400" smtClean="0"/>
              <a:t>nhóm kí tự liên tiếp nhau, các từ được ngăn cách nhau bằng </a:t>
            </a:r>
            <a:r>
              <a:rPr lang="en-US" sz="2400"/>
              <a:t>khoảng</a:t>
            </a:r>
            <a:r>
              <a:rPr lang="en-US" sz="2400" smtClean="0"/>
              <a:t> trắng (blank).</a:t>
            </a:r>
          </a:p>
          <a:p>
            <a:pPr marL="852488" lvl="1" indent="-396875">
              <a:buFont typeface="Courier New" pitchFamily="49" charset="0"/>
              <a:buChar char="o"/>
            </a:pPr>
            <a:r>
              <a:rPr lang="en-US" sz="2400" b="1" smtClean="0"/>
              <a:t>Câu (sentence): </a:t>
            </a:r>
            <a:r>
              <a:rPr lang="en-US" sz="2400" smtClean="0"/>
              <a:t>là gồm nhiều từ và phải kết thúc bằng dấu chấm.</a:t>
            </a:r>
            <a:endParaRPr lang="en-US" sz="2400"/>
          </a:p>
        </p:txBody>
      </p:sp>
    </p:spTree>
    <p:extLst>
      <p:ext uri="{BB962C8B-B14F-4D97-AF65-F5344CB8AC3E}">
        <p14:creationId xmlns:p14="http://schemas.microsoft.com/office/powerpoint/2010/main" val="35739961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1.5 Các thao tác cơ bản (tt)</a:t>
            </a:r>
          </a:p>
        </p:txBody>
      </p:sp>
      <p:sp>
        <p:nvSpPr>
          <p:cNvPr id="3" name="Content Placeholder 2"/>
          <p:cNvSpPr>
            <a:spLocks noGrp="1"/>
          </p:cNvSpPr>
          <p:nvPr>
            <p:ph idx="1"/>
          </p:nvPr>
        </p:nvSpPr>
        <p:spPr/>
        <p:txBody>
          <a:bodyPr>
            <a:normAutofit/>
          </a:bodyPr>
          <a:lstStyle/>
          <a:p>
            <a:pPr marL="60325" lvl="1" indent="0">
              <a:buNone/>
            </a:pPr>
            <a:r>
              <a:rPr lang="en-US" sz="2400" i="1" smtClean="0"/>
              <a:t>b) </a:t>
            </a:r>
            <a:r>
              <a:rPr lang="en-US" i="1" smtClean="0"/>
              <a:t>Khái niệm về line, paragraph, select text, section</a:t>
            </a:r>
          </a:p>
          <a:p>
            <a:pPr lvl="1">
              <a:buFont typeface="Courier New" pitchFamily="49" charset="0"/>
              <a:buChar char="o"/>
            </a:pPr>
            <a:r>
              <a:rPr lang="en-US" sz="2400" b="1" smtClean="0"/>
              <a:t>Dòng</a:t>
            </a:r>
            <a:r>
              <a:rPr lang="en-US" sz="2400" smtClean="0"/>
              <a:t> (line): Tập hợp các từ nằm từ đầu lề trái đến lề phải của màn hình.</a:t>
            </a:r>
          </a:p>
          <a:p>
            <a:pPr lvl="1">
              <a:buFont typeface="Courier New" pitchFamily="49" charset="0"/>
              <a:buChar char="o"/>
            </a:pPr>
            <a:r>
              <a:rPr lang="en-US" sz="2400" b="1" smtClean="0"/>
              <a:t>Đoạn</a:t>
            </a:r>
            <a:r>
              <a:rPr lang="en-US" sz="2400" smtClean="0"/>
              <a:t> (paragraph): Phần văn bản gồm nhiều câu kết thúc bởi dấu Enter.</a:t>
            </a:r>
          </a:p>
          <a:p>
            <a:pPr lvl="1">
              <a:buFont typeface="Courier New" pitchFamily="49" charset="0"/>
              <a:buChar char="o"/>
            </a:pPr>
            <a:r>
              <a:rPr lang="en-US" sz="2400" b="1" smtClean="0"/>
              <a:t>Phân đoạn/chương </a:t>
            </a:r>
            <a:r>
              <a:rPr lang="en-US" sz="2400" smtClean="0"/>
              <a:t>(Section/chapter): Phần văn bản gồm nhiều đoạn có cùng tính chất, có thể định dạng độc lập cho từng phân đoạn.</a:t>
            </a:r>
            <a:endParaRPr lang="en-US" sz="2400"/>
          </a:p>
        </p:txBody>
      </p:sp>
    </p:spTree>
    <p:extLst>
      <p:ext uri="{BB962C8B-B14F-4D97-AF65-F5344CB8AC3E}">
        <p14:creationId xmlns:p14="http://schemas.microsoft.com/office/powerpoint/2010/main" val="142067758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1.5 Các thao tác cơ bản (tt)</a:t>
            </a:r>
          </a:p>
        </p:txBody>
      </p:sp>
      <p:sp>
        <p:nvSpPr>
          <p:cNvPr id="3" name="Content Placeholder 2"/>
          <p:cNvSpPr>
            <a:spLocks noGrp="1"/>
          </p:cNvSpPr>
          <p:nvPr>
            <p:ph idx="1"/>
          </p:nvPr>
        </p:nvSpPr>
        <p:spPr>
          <a:xfrm>
            <a:off x="457200" y="1524000"/>
            <a:ext cx="8229600" cy="4525963"/>
          </a:xfrm>
        </p:spPr>
        <p:txBody>
          <a:bodyPr>
            <a:normAutofit fontScale="85000" lnSpcReduction="20000"/>
          </a:bodyPr>
          <a:lstStyle/>
          <a:p>
            <a:pPr marL="0" indent="0">
              <a:buNone/>
            </a:pPr>
            <a:r>
              <a:rPr lang="en-US" i="1" smtClean="0"/>
              <a:t>c) Nguyên tắc nhập văn bản</a:t>
            </a:r>
          </a:p>
          <a:p>
            <a:pPr lvl="1" algn="just">
              <a:buFont typeface="Courier New" pitchFamily="49" charset="0"/>
              <a:buChar char="o"/>
            </a:pPr>
            <a:r>
              <a:rPr lang="en-US" smtClean="0"/>
              <a:t>Văn bản luôn được nhập bắt đầu từ lề trái. Chưa cần quan tâm đến định dạng, phần định dạng sẽ thực hiện sau (nhập thô)</a:t>
            </a:r>
          </a:p>
          <a:p>
            <a:pPr lvl="1" algn="just">
              <a:buFont typeface="Courier New" pitchFamily="49" charset="0"/>
              <a:buChar char="o"/>
            </a:pPr>
            <a:r>
              <a:rPr lang="en-US" smtClean="0"/>
              <a:t>Hạn chế nhấn phím </a:t>
            </a:r>
            <a:r>
              <a:rPr lang="en-US" b="1" smtClean="0"/>
              <a:t>Spacebar</a:t>
            </a:r>
            <a:r>
              <a:rPr lang="en-US" smtClean="0"/>
              <a:t> để nhập các kí tự trắng ở đầu dòng hoặc đẩy các kí tự, nói chung không nên tạo nhiều hơn 2 khoảng trắng liền nhau.</a:t>
            </a:r>
          </a:p>
          <a:p>
            <a:pPr lvl="1" algn="just">
              <a:buFont typeface="Courier New" pitchFamily="49" charset="0"/>
              <a:buChar char="o"/>
            </a:pPr>
            <a:r>
              <a:rPr lang="en-US" smtClean="0"/>
              <a:t>Nguyên tắc cuộn từ: khi dòng văn bản đến lề phải, Word sẽ tự động </a:t>
            </a:r>
            <a:r>
              <a:rPr lang="en-US"/>
              <a:t>x</a:t>
            </a:r>
            <a:r>
              <a:rPr lang="en-US" smtClean="0"/>
              <a:t>uống dòng. Nếu 1 từ vượt quá lề phải của văn bản thì cả từ sẽ được chuyển xuống dòng dưới.</a:t>
            </a:r>
          </a:p>
          <a:p>
            <a:pPr lvl="1" algn="just">
              <a:buFont typeface="Courier New" pitchFamily="49" charset="0"/>
              <a:buChar char="o"/>
            </a:pPr>
            <a:r>
              <a:rPr lang="en-US" smtClean="0"/>
              <a:t>Phím </a:t>
            </a:r>
            <a:r>
              <a:rPr lang="en-US" b="1" smtClean="0"/>
              <a:t>Enter</a:t>
            </a:r>
            <a:r>
              <a:rPr lang="en-US" smtClean="0"/>
              <a:t>: Kết thúc một đoạn, qua đoạn mới.</a:t>
            </a:r>
          </a:p>
          <a:p>
            <a:pPr lvl="1" algn="just">
              <a:buFont typeface="Courier New" pitchFamily="49" charset="0"/>
              <a:buChar char="o"/>
            </a:pPr>
            <a:r>
              <a:rPr lang="en-US" b="1" smtClean="0"/>
              <a:t>Shift + Enter</a:t>
            </a:r>
            <a:r>
              <a:rPr lang="en-US" smtClean="0"/>
              <a:t>: Xuống dòng nhưng vẫn ở đoạn cũ.</a:t>
            </a:r>
            <a:endParaRPr lang="en-US"/>
          </a:p>
        </p:txBody>
      </p:sp>
    </p:spTree>
    <p:extLst>
      <p:ext uri="{BB962C8B-B14F-4D97-AF65-F5344CB8AC3E}">
        <p14:creationId xmlns:p14="http://schemas.microsoft.com/office/powerpoint/2010/main" val="6147713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1.5 Các thao tác cơ bản (tt)</a:t>
            </a:r>
          </a:p>
        </p:txBody>
      </p:sp>
      <p:sp>
        <p:nvSpPr>
          <p:cNvPr id="3" name="Content Placeholder 2"/>
          <p:cNvSpPr>
            <a:spLocks noGrp="1"/>
          </p:cNvSpPr>
          <p:nvPr>
            <p:ph idx="1"/>
          </p:nvPr>
        </p:nvSpPr>
        <p:spPr/>
        <p:txBody>
          <a:bodyPr>
            <a:normAutofit/>
          </a:bodyPr>
          <a:lstStyle/>
          <a:p>
            <a:pPr marL="0" indent="0">
              <a:buNone/>
            </a:pPr>
            <a:r>
              <a:rPr lang="en-US" sz="2800" b="1" smtClean="0"/>
              <a:t>1.5.2. Di chuyển con trỏ văn bản</a:t>
            </a:r>
          </a:p>
          <a:p>
            <a:pPr marL="58738" lvl="1" indent="341313">
              <a:buNone/>
            </a:pPr>
            <a:r>
              <a:rPr lang="en-US" smtClean="0"/>
              <a:t>Trong cửa sổ soạn thảo văn bản, các phím sau dùng để di chuyển con trỏ:</a:t>
            </a:r>
          </a:p>
          <a:p>
            <a:pPr lvl="1">
              <a:buFont typeface="Courier New" pitchFamily="49" charset="0"/>
              <a:buChar char="o"/>
            </a:pPr>
            <a:r>
              <a:rPr lang="en-US"/>
              <a:t>	</a:t>
            </a:r>
            <a:r>
              <a:rPr lang="en-US" sz="2400" b="1" smtClean="0">
                <a:sym typeface="Wingdings"/>
              </a:rPr>
              <a:t>, </a:t>
            </a:r>
            <a:r>
              <a:rPr lang="en-US" sz="2400" smtClean="0">
                <a:sym typeface="Wingdings"/>
              </a:rPr>
              <a:t>: Di chuyển con trỏ lên xuống một dòng</a:t>
            </a:r>
          </a:p>
          <a:p>
            <a:pPr lvl="1">
              <a:buFont typeface="Courier New" pitchFamily="49" charset="0"/>
              <a:buChar char="o"/>
            </a:pPr>
            <a:r>
              <a:rPr lang="en-US" sz="2400">
                <a:sym typeface="Wingdings"/>
              </a:rPr>
              <a:t>	</a:t>
            </a:r>
            <a:r>
              <a:rPr lang="en-US" sz="2400" b="1" smtClean="0">
                <a:sym typeface="Wingdings"/>
              </a:rPr>
              <a:t>, </a:t>
            </a:r>
            <a:r>
              <a:rPr lang="en-US" sz="2400" smtClean="0">
                <a:sym typeface="Wingdings"/>
              </a:rPr>
              <a:t>: Di chuyển con trỏ sang trái/phải 1 kí tự</a:t>
            </a:r>
          </a:p>
          <a:p>
            <a:pPr lvl="1">
              <a:buFont typeface="Courier New" pitchFamily="49" charset="0"/>
              <a:buChar char="o"/>
            </a:pPr>
            <a:r>
              <a:rPr lang="en-US" sz="2400">
                <a:sym typeface="Wingdings"/>
              </a:rPr>
              <a:t>	</a:t>
            </a:r>
            <a:r>
              <a:rPr lang="en-US" sz="2400" b="1" smtClean="0">
                <a:sym typeface="Wingdings"/>
              </a:rPr>
              <a:t>Ctrl + </a:t>
            </a:r>
            <a:r>
              <a:rPr lang="en-US" sz="2400" b="1">
                <a:sym typeface="Wingdings"/>
              </a:rPr>
              <a:t>, </a:t>
            </a:r>
            <a:r>
              <a:rPr lang="en-US" sz="2400" b="1" smtClean="0">
                <a:sym typeface="Wingdings"/>
              </a:rPr>
              <a:t></a:t>
            </a:r>
            <a:r>
              <a:rPr lang="en-US" sz="2400" smtClean="0">
                <a:sym typeface="Wingdings"/>
              </a:rPr>
              <a:t>: Di chuyển con trỏ sang trái hoặc phải 1 từ</a:t>
            </a:r>
          </a:p>
          <a:p>
            <a:pPr lvl="1">
              <a:buFont typeface="Courier New" pitchFamily="49" charset="0"/>
              <a:buChar char="o"/>
            </a:pPr>
            <a:r>
              <a:rPr lang="en-US" sz="2400">
                <a:sym typeface="Wingdings"/>
              </a:rPr>
              <a:t>	</a:t>
            </a:r>
            <a:r>
              <a:rPr lang="en-US" sz="2400" b="1" smtClean="0">
                <a:sym typeface="Wingdings"/>
              </a:rPr>
              <a:t>Home, end</a:t>
            </a:r>
            <a:r>
              <a:rPr lang="en-US" sz="2400" smtClean="0">
                <a:sym typeface="Wingdings"/>
              </a:rPr>
              <a:t>: Di chuyển con trỏ về đầu/cuối 1 dòng hiện hành</a:t>
            </a:r>
          </a:p>
          <a:p>
            <a:pPr lvl="1">
              <a:buFont typeface="Courier New" pitchFamily="49" charset="0"/>
              <a:buChar char="o"/>
            </a:pPr>
            <a:r>
              <a:rPr lang="en-US" sz="2400" b="1" smtClean="0">
                <a:sym typeface="Wingdings"/>
              </a:rPr>
              <a:t>Ctrl + Home/End</a:t>
            </a:r>
            <a:r>
              <a:rPr lang="en-US" sz="2400" smtClean="0">
                <a:sym typeface="Wingdings"/>
              </a:rPr>
              <a:t>: về đầu hoặc cuối tài liệu</a:t>
            </a:r>
            <a:endParaRPr lang="en-US" sz="2400"/>
          </a:p>
          <a:p>
            <a:pPr marL="0" indent="0">
              <a:buNone/>
            </a:pPr>
            <a:endParaRPr lang="en-US"/>
          </a:p>
        </p:txBody>
      </p:sp>
    </p:spTree>
    <p:extLst>
      <p:ext uri="{BB962C8B-B14F-4D97-AF65-F5344CB8AC3E}">
        <p14:creationId xmlns:p14="http://schemas.microsoft.com/office/powerpoint/2010/main" val="270002182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1.5 Các thao tác cơ bản (tt)</a:t>
            </a:r>
          </a:p>
        </p:txBody>
      </p:sp>
      <p:sp>
        <p:nvSpPr>
          <p:cNvPr id="3" name="Content Placeholder 2"/>
          <p:cNvSpPr>
            <a:spLocks noGrp="1"/>
          </p:cNvSpPr>
          <p:nvPr>
            <p:ph idx="1"/>
          </p:nvPr>
        </p:nvSpPr>
        <p:spPr/>
        <p:txBody>
          <a:bodyPr>
            <a:normAutofit/>
          </a:bodyPr>
          <a:lstStyle/>
          <a:p>
            <a:pPr marL="0" indent="0">
              <a:buNone/>
            </a:pPr>
            <a:r>
              <a:rPr lang="en-US" sz="2800" b="1" smtClean="0"/>
              <a:t>1.5.3 Thao tác trên khối văn bản</a:t>
            </a:r>
          </a:p>
          <a:p>
            <a:pPr marL="0" indent="0">
              <a:buNone/>
            </a:pPr>
            <a:r>
              <a:rPr lang="en-US" sz="2400" b="1" i="1" smtClean="0"/>
              <a:t>Sao chép khối</a:t>
            </a:r>
            <a:r>
              <a:rPr lang="en-US" sz="2400" i="1" smtClean="0"/>
              <a:t>:</a:t>
            </a:r>
            <a:r>
              <a:rPr lang="en-US" sz="2400" smtClean="0"/>
              <a:t> Chọn khối văn bản cần sao chép và thực hiện các bước:</a:t>
            </a:r>
          </a:p>
          <a:p>
            <a:pPr lvl="2">
              <a:buFont typeface="Wingdings" pitchFamily="2" charset="2"/>
              <a:buChar char="q"/>
            </a:pPr>
            <a:r>
              <a:rPr lang="en-US" smtClean="0"/>
              <a:t>B1: Gọi lệnh Copy bằng một trong các cách:</a:t>
            </a:r>
          </a:p>
          <a:p>
            <a:pPr lvl="3">
              <a:buFont typeface="Courier New" pitchFamily="49" charset="0"/>
              <a:buChar char="o"/>
            </a:pPr>
            <a:r>
              <a:rPr lang="en-US" smtClean="0"/>
              <a:t>C1: Edit -&gt; copy</a:t>
            </a:r>
          </a:p>
          <a:p>
            <a:pPr lvl="3">
              <a:buFont typeface="Courier New" pitchFamily="49" charset="0"/>
              <a:buChar char="o"/>
            </a:pPr>
            <a:r>
              <a:rPr lang="en-US" smtClean="0"/>
              <a:t>C2: Kích chuột phải chọn Copy</a:t>
            </a:r>
          </a:p>
          <a:p>
            <a:pPr lvl="3">
              <a:buFont typeface="Courier New" pitchFamily="49" charset="0"/>
              <a:buChar char="o"/>
            </a:pPr>
            <a:r>
              <a:rPr lang="en-US" smtClean="0"/>
              <a:t>C3: Ctrl+C</a:t>
            </a:r>
          </a:p>
          <a:p>
            <a:pPr lvl="2">
              <a:buFont typeface="Wingdings" pitchFamily="2" charset="2"/>
              <a:buChar char="q"/>
            </a:pPr>
            <a:r>
              <a:rPr lang="en-US" smtClean="0"/>
              <a:t>B2: Di chuyển con trỏ tới vùng đích</a:t>
            </a:r>
          </a:p>
          <a:p>
            <a:pPr marL="0" indent="0">
              <a:buNone/>
            </a:pPr>
            <a:endParaRPr lang="en-US"/>
          </a:p>
        </p:txBody>
      </p:sp>
    </p:spTree>
    <p:extLst>
      <p:ext uri="{BB962C8B-B14F-4D97-AF65-F5344CB8AC3E}">
        <p14:creationId xmlns:p14="http://schemas.microsoft.com/office/powerpoint/2010/main" val="425873446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down)">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Nội</a:t>
            </a:r>
            <a:r>
              <a:rPr lang="en-US" b="1" dirty="0" smtClean="0"/>
              <a:t> dung</a:t>
            </a:r>
            <a:endParaRPr lang="en-US" b="1" dirty="0"/>
          </a:p>
        </p:txBody>
      </p:sp>
      <p:sp>
        <p:nvSpPr>
          <p:cNvPr id="3" name="Content Placeholder 2"/>
          <p:cNvSpPr>
            <a:spLocks noGrp="1"/>
          </p:cNvSpPr>
          <p:nvPr>
            <p:ph idx="1"/>
          </p:nvPr>
        </p:nvSpPr>
        <p:spPr/>
        <p:txBody>
          <a:bodyPr/>
          <a:lstStyle/>
          <a:p>
            <a:pPr marL="514350" indent="-514350">
              <a:buAutoNum type="arabicPeriod"/>
            </a:pPr>
            <a:r>
              <a:rPr lang="en-US" smtClean="0"/>
              <a:t>Tổng quan  Word </a:t>
            </a:r>
          </a:p>
          <a:p>
            <a:pPr marL="514350" indent="-514350">
              <a:buAutoNum type="arabicPeriod"/>
            </a:pPr>
            <a:r>
              <a:rPr lang="en-US" smtClean="0"/>
              <a:t>Định dạng văn bản &amp; Chèn các đối tượng</a:t>
            </a:r>
          </a:p>
          <a:p>
            <a:pPr marL="514350" indent="-514350">
              <a:buAutoNum type="arabicPeriod"/>
            </a:pPr>
            <a:r>
              <a:rPr lang="en-US" smtClean="0"/>
              <a:t>Bảng biểu (Table)</a:t>
            </a:r>
          </a:p>
          <a:p>
            <a:pPr marL="514350" indent="-514350">
              <a:buAutoNum type="arabicPeriod"/>
            </a:pPr>
            <a:r>
              <a:rPr lang="en-US" smtClean="0"/>
              <a:t>Style &amp; Mục lục &amp; Chú thích</a:t>
            </a:r>
          </a:p>
          <a:p>
            <a:pPr marL="514350" indent="-514350">
              <a:buAutoNum type="arabicPeriod"/>
            </a:pPr>
            <a:r>
              <a:rPr lang="en-US" smtClean="0"/>
              <a:t>Trộn thư (Mail Merge)</a:t>
            </a:r>
          </a:p>
          <a:p>
            <a:pPr marL="514350" indent="-514350">
              <a:buAutoNum type="arabicPeriod"/>
            </a:pPr>
            <a:r>
              <a:rPr lang="en-US" smtClean="0"/>
              <a:t>Thiết lập trang &amp; In ấn &amp; Kết xuất</a:t>
            </a:r>
          </a:p>
          <a:p>
            <a:pPr marL="514350" indent="-514350">
              <a:buAutoNum type="arabicPeriod"/>
            </a:pPr>
            <a:r>
              <a:rPr lang="en-US" smtClean="0"/>
              <a:t>Review </a:t>
            </a:r>
            <a:r>
              <a:rPr lang="en-US"/>
              <a:t>tài liệu</a:t>
            </a:r>
          </a:p>
        </p:txBody>
      </p:sp>
    </p:spTree>
    <p:extLst>
      <p:ext uri="{BB962C8B-B14F-4D97-AF65-F5344CB8AC3E}">
        <p14:creationId xmlns:p14="http://schemas.microsoft.com/office/powerpoint/2010/main" val="38793420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heel(1)">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circle(in)">
                                      <p:cBhvr>
                                        <p:cTn id="39" dur="20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circle(in)">
                                      <p:cBhvr>
                                        <p:cTn id="44"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1.5 Các thao tác cơ bản (tt)</a:t>
            </a:r>
          </a:p>
        </p:txBody>
      </p:sp>
      <p:sp>
        <p:nvSpPr>
          <p:cNvPr id="3" name="Content Placeholder 2"/>
          <p:cNvSpPr>
            <a:spLocks noGrp="1"/>
          </p:cNvSpPr>
          <p:nvPr>
            <p:ph idx="1"/>
          </p:nvPr>
        </p:nvSpPr>
        <p:spPr/>
        <p:txBody>
          <a:bodyPr/>
          <a:lstStyle/>
          <a:p>
            <a:pPr lvl="1">
              <a:buFont typeface="Wingdings" pitchFamily="2" charset="2"/>
              <a:buChar char="q"/>
            </a:pPr>
            <a:r>
              <a:rPr lang="en-US" smtClean="0"/>
              <a:t>B3: Gọi lệnh Paste bằng 1 trong các cách:</a:t>
            </a:r>
          </a:p>
          <a:p>
            <a:pPr lvl="2">
              <a:buFont typeface="Courier New" pitchFamily="49" charset="0"/>
              <a:buChar char="o"/>
            </a:pPr>
            <a:r>
              <a:rPr lang="en-US" smtClean="0"/>
              <a:t>C1: Edit  -&gt; Paste</a:t>
            </a:r>
            <a:endParaRPr lang="en-US"/>
          </a:p>
          <a:p>
            <a:pPr lvl="2">
              <a:buFont typeface="Courier New" pitchFamily="49" charset="0"/>
              <a:buChar char="o"/>
            </a:pPr>
            <a:r>
              <a:rPr lang="en-US" smtClean="0"/>
              <a:t>C2: Kích nút Patse</a:t>
            </a:r>
          </a:p>
          <a:p>
            <a:pPr lvl="2">
              <a:buFont typeface="Courier New" pitchFamily="49" charset="0"/>
              <a:buChar char="o"/>
            </a:pPr>
            <a:r>
              <a:rPr lang="en-US" smtClean="0"/>
              <a:t>C3: Kích chuột phải chọn Paste </a:t>
            </a:r>
          </a:p>
          <a:p>
            <a:pPr lvl="2">
              <a:buFont typeface="Courier New" pitchFamily="49" charset="0"/>
              <a:buChar char="o"/>
            </a:pPr>
            <a:r>
              <a:rPr lang="en-US" smtClean="0"/>
              <a:t>C4: Ctrl+V</a:t>
            </a:r>
          </a:p>
        </p:txBody>
      </p:sp>
    </p:spTree>
    <p:extLst>
      <p:ext uri="{BB962C8B-B14F-4D97-AF65-F5344CB8AC3E}">
        <p14:creationId xmlns:p14="http://schemas.microsoft.com/office/powerpoint/2010/main" val="246825369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1.5 Các thao tác cơ bản (tt)</a:t>
            </a:r>
          </a:p>
        </p:txBody>
      </p:sp>
      <p:sp>
        <p:nvSpPr>
          <p:cNvPr id="3" name="Content Placeholder 2"/>
          <p:cNvSpPr>
            <a:spLocks noGrp="1"/>
          </p:cNvSpPr>
          <p:nvPr>
            <p:ph idx="1"/>
          </p:nvPr>
        </p:nvSpPr>
        <p:spPr/>
        <p:txBody>
          <a:bodyPr>
            <a:normAutofit/>
          </a:bodyPr>
          <a:lstStyle/>
          <a:p>
            <a:pPr marL="0" indent="693738">
              <a:buNone/>
            </a:pPr>
            <a:r>
              <a:rPr lang="en-US" sz="2600" b="1" i="1" err="1" smtClean="0"/>
              <a:t>Xóa</a:t>
            </a:r>
            <a:r>
              <a:rPr lang="en-US" sz="2600" b="1" i="1" smtClean="0"/>
              <a:t> </a:t>
            </a:r>
            <a:r>
              <a:rPr lang="en-US" sz="2600" b="1" i="1" err="1" smtClean="0"/>
              <a:t>khối</a:t>
            </a:r>
            <a:r>
              <a:rPr lang="en-US" sz="2600" b="1" i="1" smtClean="0"/>
              <a:t> </a:t>
            </a:r>
            <a:r>
              <a:rPr lang="en-US" sz="2600" b="1" i="1" err="1" smtClean="0"/>
              <a:t>văn</a:t>
            </a:r>
            <a:r>
              <a:rPr lang="en-US" sz="2600" b="1" i="1" smtClean="0"/>
              <a:t> bản</a:t>
            </a:r>
            <a:r>
              <a:rPr lang="en-US" smtClean="0"/>
              <a:t>: Chọn </a:t>
            </a:r>
            <a:r>
              <a:rPr lang="en-US" err="1" smtClean="0"/>
              <a:t>khối</a:t>
            </a:r>
            <a:r>
              <a:rPr lang="en-US" smtClean="0"/>
              <a:t> </a:t>
            </a:r>
            <a:r>
              <a:rPr lang="en-US" err="1" smtClean="0"/>
              <a:t>văn</a:t>
            </a:r>
            <a:r>
              <a:rPr lang="en-US" smtClean="0"/>
              <a:t> </a:t>
            </a:r>
            <a:r>
              <a:rPr lang="en-US" err="1" smtClean="0"/>
              <a:t>bản</a:t>
            </a:r>
            <a:r>
              <a:rPr lang="en-US" smtClean="0"/>
              <a:t> </a:t>
            </a:r>
            <a:r>
              <a:rPr lang="en-US" err="1" smtClean="0"/>
              <a:t>cần</a:t>
            </a:r>
            <a:r>
              <a:rPr lang="en-US" smtClean="0"/>
              <a:t> </a:t>
            </a:r>
            <a:r>
              <a:rPr lang="en-US" err="1" smtClean="0"/>
              <a:t>xóa</a:t>
            </a:r>
            <a:r>
              <a:rPr lang="en-US" smtClean="0"/>
              <a:t>, </a:t>
            </a:r>
            <a:r>
              <a:rPr lang="en-US" err="1" smtClean="0"/>
              <a:t>nhấn</a:t>
            </a:r>
            <a:r>
              <a:rPr lang="en-US" smtClean="0"/>
              <a:t> </a:t>
            </a:r>
            <a:r>
              <a:rPr lang="en-US" err="1" smtClean="0"/>
              <a:t>phím</a:t>
            </a:r>
            <a:r>
              <a:rPr lang="en-US" smtClean="0"/>
              <a:t> </a:t>
            </a:r>
            <a:r>
              <a:rPr lang="en-US" b="1" smtClean="0"/>
              <a:t>Delete </a:t>
            </a:r>
            <a:r>
              <a:rPr lang="en-US" err="1" smtClean="0"/>
              <a:t>hoặc</a:t>
            </a:r>
            <a:r>
              <a:rPr lang="en-US" smtClean="0"/>
              <a:t> </a:t>
            </a:r>
            <a:r>
              <a:rPr lang="en-US" err="1" smtClean="0"/>
              <a:t>có</a:t>
            </a:r>
            <a:r>
              <a:rPr lang="en-US" smtClean="0"/>
              <a:t> </a:t>
            </a:r>
            <a:r>
              <a:rPr lang="en-US" err="1" smtClean="0"/>
              <a:t>thể</a:t>
            </a:r>
            <a:r>
              <a:rPr lang="en-US" smtClean="0"/>
              <a:t> </a:t>
            </a:r>
            <a:r>
              <a:rPr lang="en-US" err="1" smtClean="0"/>
              <a:t>dùng</a:t>
            </a:r>
            <a:r>
              <a:rPr lang="en-US" smtClean="0"/>
              <a:t> </a:t>
            </a:r>
            <a:r>
              <a:rPr lang="en-US" err="1" smtClean="0"/>
              <a:t>phím</a:t>
            </a:r>
            <a:r>
              <a:rPr lang="en-US" smtClean="0"/>
              <a:t> </a:t>
            </a:r>
            <a:r>
              <a:rPr lang="en-US" err="1" smtClean="0"/>
              <a:t>hoặc</a:t>
            </a:r>
            <a:r>
              <a:rPr lang="en-US" smtClean="0"/>
              <a:t> </a:t>
            </a:r>
            <a:r>
              <a:rPr lang="en-US" err="1" smtClean="0"/>
              <a:t>tổ</a:t>
            </a:r>
            <a:r>
              <a:rPr lang="en-US" smtClean="0"/>
              <a:t> </a:t>
            </a:r>
            <a:r>
              <a:rPr lang="en-US" err="1" smtClean="0"/>
              <a:t>hợp</a:t>
            </a:r>
            <a:r>
              <a:rPr lang="en-US" smtClean="0"/>
              <a:t> </a:t>
            </a:r>
            <a:r>
              <a:rPr lang="en-US" err="1" smtClean="0"/>
              <a:t>phím</a:t>
            </a:r>
            <a:r>
              <a:rPr lang="en-US" smtClean="0"/>
              <a:t>:</a:t>
            </a:r>
          </a:p>
          <a:p>
            <a:pPr lvl="2">
              <a:buFont typeface="Wingdings" pitchFamily="2" charset="2"/>
              <a:buChar char="q"/>
            </a:pPr>
            <a:r>
              <a:rPr lang="en-US" smtClean="0"/>
              <a:t>Backspace: </a:t>
            </a:r>
            <a:r>
              <a:rPr lang="en-US" err="1" smtClean="0"/>
              <a:t>Xóa</a:t>
            </a:r>
            <a:r>
              <a:rPr lang="en-US" smtClean="0"/>
              <a:t> 1 </a:t>
            </a:r>
            <a:r>
              <a:rPr lang="en-US" err="1" smtClean="0"/>
              <a:t>kí</a:t>
            </a:r>
            <a:r>
              <a:rPr lang="en-US" smtClean="0"/>
              <a:t> </a:t>
            </a:r>
            <a:r>
              <a:rPr lang="en-US" err="1" smtClean="0"/>
              <a:t>tự</a:t>
            </a:r>
            <a:r>
              <a:rPr lang="en-US" smtClean="0"/>
              <a:t> </a:t>
            </a:r>
            <a:r>
              <a:rPr lang="en-US" err="1" smtClean="0"/>
              <a:t>bên</a:t>
            </a:r>
            <a:r>
              <a:rPr lang="en-US" smtClean="0"/>
              <a:t> </a:t>
            </a:r>
            <a:r>
              <a:rPr lang="en-US" err="1" smtClean="0"/>
              <a:t>trái</a:t>
            </a:r>
            <a:r>
              <a:rPr lang="en-US" smtClean="0"/>
              <a:t> con </a:t>
            </a:r>
            <a:r>
              <a:rPr lang="en-US" err="1" smtClean="0"/>
              <a:t>trỏ</a:t>
            </a:r>
            <a:r>
              <a:rPr lang="en-US" smtClean="0"/>
              <a:t> </a:t>
            </a:r>
            <a:r>
              <a:rPr lang="en-US" err="1" smtClean="0"/>
              <a:t>của</a:t>
            </a:r>
            <a:r>
              <a:rPr lang="en-US" smtClean="0"/>
              <a:t> </a:t>
            </a:r>
            <a:r>
              <a:rPr lang="en-US" err="1" smtClean="0"/>
              <a:t>văn</a:t>
            </a:r>
            <a:r>
              <a:rPr lang="en-US" smtClean="0"/>
              <a:t> </a:t>
            </a:r>
            <a:r>
              <a:rPr lang="en-US" err="1" smtClean="0"/>
              <a:t>bản</a:t>
            </a:r>
            <a:endParaRPr lang="en-US" smtClean="0"/>
          </a:p>
          <a:p>
            <a:pPr lvl="2">
              <a:buFont typeface="Wingdings" pitchFamily="2" charset="2"/>
              <a:buChar char="q"/>
            </a:pPr>
            <a:r>
              <a:rPr lang="en-US" smtClean="0"/>
              <a:t>Delete: </a:t>
            </a:r>
            <a:r>
              <a:rPr lang="en-US" err="1" smtClean="0"/>
              <a:t>Xóa</a:t>
            </a:r>
            <a:r>
              <a:rPr lang="en-US" smtClean="0"/>
              <a:t> </a:t>
            </a:r>
            <a:r>
              <a:rPr lang="en-US" err="1" smtClean="0"/>
              <a:t>một</a:t>
            </a:r>
            <a:r>
              <a:rPr lang="en-US" smtClean="0"/>
              <a:t> </a:t>
            </a:r>
            <a:r>
              <a:rPr lang="en-US" err="1" smtClean="0"/>
              <a:t>kí</a:t>
            </a:r>
            <a:r>
              <a:rPr lang="en-US" smtClean="0"/>
              <a:t> </a:t>
            </a:r>
            <a:r>
              <a:rPr lang="en-US" err="1" smtClean="0"/>
              <a:t>tự</a:t>
            </a:r>
            <a:r>
              <a:rPr lang="en-US" smtClean="0"/>
              <a:t> </a:t>
            </a:r>
            <a:r>
              <a:rPr lang="en-US" err="1" smtClean="0"/>
              <a:t>bên</a:t>
            </a:r>
            <a:r>
              <a:rPr lang="en-US" smtClean="0"/>
              <a:t> </a:t>
            </a:r>
            <a:r>
              <a:rPr lang="en-US" err="1" smtClean="0"/>
              <a:t>phải</a:t>
            </a:r>
            <a:r>
              <a:rPr lang="en-US" smtClean="0"/>
              <a:t> </a:t>
            </a:r>
            <a:r>
              <a:rPr lang="en-US" err="1" smtClean="0"/>
              <a:t>của</a:t>
            </a:r>
            <a:r>
              <a:rPr lang="en-US" smtClean="0"/>
              <a:t> </a:t>
            </a:r>
            <a:r>
              <a:rPr lang="en-US" err="1" smtClean="0"/>
              <a:t>văn</a:t>
            </a:r>
            <a:r>
              <a:rPr lang="en-US" smtClean="0"/>
              <a:t> </a:t>
            </a:r>
            <a:r>
              <a:rPr lang="en-US" err="1" smtClean="0"/>
              <a:t>bản</a:t>
            </a:r>
            <a:endParaRPr lang="en-US" smtClean="0"/>
          </a:p>
          <a:p>
            <a:pPr lvl="2">
              <a:buFont typeface="Wingdings" pitchFamily="2" charset="2"/>
              <a:buChar char="q"/>
            </a:pPr>
            <a:r>
              <a:rPr lang="en-US" err="1" smtClean="0"/>
              <a:t>Ctrl+Backspace</a:t>
            </a:r>
            <a:r>
              <a:rPr lang="en-US" smtClean="0"/>
              <a:t>: </a:t>
            </a:r>
            <a:r>
              <a:rPr lang="en-US" err="1" smtClean="0"/>
              <a:t>Xóa</a:t>
            </a:r>
            <a:r>
              <a:rPr lang="en-US" smtClean="0"/>
              <a:t> 1 </a:t>
            </a:r>
            <a:r>
              <a:rPr lang="en-US" err="1" smtClean="0"/>
              <a:t>từ</a:t>
            </a:r>
            <a:r>
              <a:rPr lang="en-US" smtClean="0"/>
              <a:t> </a:t>
            </a:r>
            <a:r>
              <a:rPr lang="en-US" err="1" smtClean="0"/>
              <a:t>bên</a:t>
            </a:r>
            <a:r>
              <a:rPr lang="en-US" smtClean="0"/>
              <a:t> </a:t>
            </a:r>
            <a:r>
              <a:rPr lang="en-US" err="1" smtClean="0"/>
              <a:t>trái</a:t>
            </a:r>
            <a:r>
              <a:rPr lang="en-US" smtClean="0"/>
              <a:t> con </a:t>
            </a:r>
            <a:r>
              <a:rPr lang="en-US" err="1" smtClean="0"/>
              <a:t>trỏ</a:t>
            </a:r>
            <a:r>
              <a:rPr lang="en-US" smtClean="0"/>
              <a:t> </a:t>
            </a:r>
            <a:r>
              <a:rPr lang="en-US" err="1" smtClean="0"/>
              <a:t>của</a:t>
            </a:r>
            <a:r>
              <a:rPr lang="en-US" smtClean="0"/>
              <a:t> </a:t>
            </a:r>
            <a:r>
              <a:rPr lang="en-US" err="1" smtClean="0"/>
              <a:t>vản</a:t>
            </a:r>
            <a:r>
              <a:rPr lang="en-US" smtClean="0"/>
              <a:t> </a:t>
            </a:r>
            <a:r>
              <a:rPr lang="en-US" err="1" smtClean="0"/>
              <a:t>bản</a:t>
            </a:r>
            <a:endParaRPr lang="en-US" smtClean="0"/>
          </a:p>
          <a:p>
            <a:pPr lvl="2">
              <a:buFont typeface="Wingdings" pitchFamily="2" charset="2"/>
              <a:buChar char="q"/>
            </a:pPr>
            <a:r>
              <a:rPr lang="en-US" err="1" smtClean="0"/>
              <a:t>Ctrl+Delete</a:t>
            </a:r>
            <a:r>
              <a:rPr lang="en-US" smtClean="0"/>
              <a:t>: </a:t>
            </a:r>
            <a:r>
              <a:rPr lang="en-US" err="1" smtClean="0"/>
              <a:t>Xóa</a:t>
            </a:r>
            <a:r>
              <a:rPr lang="en-US" smtClean="0"/>
              <a:t> 1 </a:t>
            </a:r>
            <a:r>
              <a:rPr lang="en-US" err="1" smtClean="0"/>
              <a:t>từ</a:t>
            </a:r>
            <a:r>
              <a:rPr lang="en-US" smtClean="0"/>
              <a:t> </a:t>
            </a:r>
            <a:r>
              <a:rPr lang="en-US" err="1" smtClean="0"/>
              <a:t>bên</a:t>
            </a:r>
            <a:r>
              <a:rPr lang="en-US" smtClean="0"/>
              <a:t> </a:t>
            </a:r>
            <a:r>
              <a:rPr lang="en-US" err="1" smtClean="0"/>
              <a:t>phải</a:t>
            </a:r>
            <a:r>
              <a:rPr lang="en-US" smtClean="0"/>
              <a:t> con </a:t>
            </a:r>
            <a:r>
              <a:rPr lang="en-US" err="1" smtClean="0"/>
              <a:t>trỏ</a:t>
            </a:r>
            <a:r>
              <a:rPr lang="en-US" smtClean="0"/>
              <a:t> </a:t>
            </a:r>
            <a:r>
              <a:rPr lang="en-US" err="1" smtClean="0"/>
              <a:t>của</a:t>
            </a:r>
            <a:r>
              <a:rPr lang="en-US" smtClean="0"/>
              <a:t> </a:t>
            </a:r>
            <a:r>
              <a:rPr lang="en-US" err="1" smtClean="0"/>
              <a:t>văn</a:t>
            </a:r>
            <a:r>
              <a:rPr lang="en-US" smtClean="0"/>
              <a:t> </a:t>
            </a:r>
            <a:r>
              <a:rPr lang="en-US" err="1" smtClean="0"/>
              <a:t>bản</a:t>
            </a:r>
            <a:endParaRPr lang="en-US"/>
          </a:p>
        </p:txBody>
      </p:sp>
    </p:spTree>
    <p:extLst>
      <p:ext uri="{BB962C8B-B14F-4D97-AF65-F5344CB8AC3E}">
        <p14:creationId xmlns:p14="http://schemas.microsoft.com/office/powerpoint/2010/main" val="244915275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1.5 Các thao tác cơ bản (tt)</a:t>
            </a:r>
          </a:p>
        </p:txBody>
      </p:sp>
      <p:sp>
        <p:nvSpPr>
          <p:cNvPr id="3" name="Content Placeholder 2"/>
          <p:cNvSpPr>
            <a:spLocks noGrp="1"/>
          </p:cNvSpPr>
          <p:nvPr>
            <p:ph idx="1"/>
          </p:nvPr>
        </p:nvSpPr>
        <p:spPr/>
        <p:txBody>
          <a:bodyPr>
            <a:normAutofit/>
          </a:bodyPr>
          <a:lstStyle/>
          <a:p>
            <a:pPr marL="0" indent="0">
              <a:buNone/>
            </a:pPr>
            <a:r>
              <a:rPr lang="en-US" sz="2800" b="1" smtClean="0"/>
              <a:t>1.5.4 Chức năng Undo và Redo</a:t>
            </a:r>
          </a:p>
          <a:p>
            <a:pPr lvl="1">
              <a:buFont typeface="Wingdings" pitchFamily="2" charset="2"/>
              <a:buChar char="q"/>
            </a:pPr>
            <a:r>
              <a:rPr lang="en-US" smtClean="0"/>
              <a:t>Undo: Quay lại thao tác trước đó</a:t>
            </a:r>
          </a:p>
          <a:p>
            <a:pPr lvl="2">
              <a:buFont typeface="Courier New" pitchFamily="49" charset="0"/>
              <a:buChar char="o"/>
            </a:pPr>
            <a:r>
              <a:rPr lang="en-US" smtClean="0"/>
              <a:t>C1: Chọn biểu tượng Undo </a:t>
            </a:r>
            <a:r>
              <a:rPr lang="en-US"/>
              <a:t>Quick  Access Toolbar </a:t>
            </a:r>
            <a:endParaRPr lang="en-US" smtClean="0"/>
          </a:p>
          <a:p>
            <a:pPr lvl="2">
              <a:buFont typeface="Courier New" pitchFamily="49" charset="0"/>
              <a:buChar char="o"/>
            </a:pPr>
            <a:r>
              <a:rPr lang="en-US" smtClean="0"/>
              <a:t>C2: Nhấn Tổ hợp phím Ctrl+Z</a:t>
            </a:r>
          </a:p>
          <a:p>
            <a:pPr marL="858838" lvl="3" indent="-342900">
              <a:buFont typeface="Wingdings" pitchFamily="2" charset="2"/>
              <a:buChar char="q"/>
            </a:pPr>
            <a:r>
              <a:rPr lang="en-US" sz="2800" smtClean="0"/>
              <a:t>Redo</a:t>
            </a:r>
            <a:r>
              <a:rPr lang="en-US" sz="2800"/>
              <a:t>: Dùng lệnh hủy </a:t>
            </a:r>
            <a:r>
              <a:rPr lang="en-US" sz="2800" smtClean="0"/>
              <a:t>Undo</a:t>
            </a:r>
          </a:p>
          <a:p>
            <a:pPr lvl="2">
              <a:buFont typeface="Courier New" pitchFamily="49" charset="0"/>
              <a:buChar char="o"/>
            </a:pPr>
            <a:r>
              <a:rPr lang="en-US" smtClean="0"/>
              <a:t>C1: Chọn biểu tượng Redo trên Quick  Access Toolbar</a:t>
            </a:r>
          </a:p>
          <a:p>
            <a:pPr lvl="2">
              <a:buFont typeface="Courier New" pitchFamily="49" charset="0"/>
              <a:buChar char="o"/>
            </a:pPr>
            <a:r>
              <a:rPr lang="en-US" smtClean="0"/>
              <a:t>C2: Ctrl+Y</a:t>
            </a:r>
            <a:endParaRPr lang="en-US"/>
          </a:p>
          <a:p>
            <a:pPr marL="914400" lvl="2" indent="0">
              <a:buNone/>
            </a:pPr>
            <a:r>
              <a:rPr lang="en-US"/>
              <a:t>	</a:t>
            </a:r>
            <a:endParaRPr lang="en-US" smtClean="0"/>
          </a:p>
        </p:txBody>
      </p:sp>
    </p:spTree>
    <p:extLst>
      <p:ext uri="{BB962C8B-B14F-4D97-AF65-F5344CB8AC3E}">
        <p14:creationId xmlns:p14="http://schemas.microsoft.com/office/powerpoint/2010/main" val="3866403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 Định dạng &amp; Chèn các đối tượng</a:t>
            </a:r>
          </a:p>
        </p:txBody>
      </p:sp>
      <p:sp>
        <p:nvSpPr>
          <p:cNvPr id="3" name="Content Placeholder 2"/>
          <p:cNvSpPr>
            <a:spLocks noGrp="1"/>
          </p:cNvSpPr>
          <p:nvPr>
            <p:ph idx="1"/>
          </p:nvPr>
        </p:nvSpPr>
        <p:spPr/>
        <p:txBody>
          <a:bodyPr numCol="2">
            <a:normAutofit lnSpcReduction="10000"/>
          </a:bodyPr>
          <a:lstStyle/>
          <a:p>
            <a:pPr>
              <a:buFont typeface="Courier New" pitchFamily="49" charset="0"/>
              <a:buChar char="o"/>
            </a:pPr>
            <a:r>
              <a:rPr lang="en-US" sz="2800" smtClean="0"/>
              <a:t>Định dạng Font</a:t>
            </a:r>
          </a:p>
          <a:p>
            <a:pPr>
              <a:buFont typeface="Courier New" pitchFamily="49" charset="0"/>
              <a:buChar char="o"/>
            </a:pPr>
            <a:r>
              <a:rPr lang="en-US" sz="2800" smtClean="0"/>
              <a:t>Định dạng đoạn</a:t>
            </a:r>
          </a:p>
          <a:p>
            <a:pPr>
              <a:buFont typeface="Courier New" pitchFamily="49" charset="0"/>
              <a:buChar char="o"/>
            </a:pPr>
            <a:r>
              <a:rPr lang="en-US" sz="2800" smtClean="0"/>
              <a:t>Thiết lập Tab</a:t>
            </a:r>
          </a:p>
          <a:p>
            <a:pPr>
              <a:buFont typeface="Courier New" pitchFamily="49" charset="0"/>
              <a:buChar char="o"/>
            </a:pPr>
            <a:r>
              <a:rPr lang="en-US" sz="2800" smtClean="0"/>
              <a:t>Thiết lập Bullets &amp; Numbering</a:t>
            </a:r>
          </a:p>
          <a:p>
            <a:pPr>
              <a:buFont typeface="Courier New" pitchFamily="49" charset="0"/>
              <a:buChar char="o"/>
            </a:pPr>
            <a:r>
              <a:rPr lang="en-US" sz="2800" smtClean="0"/>
              <a:t>Chia cột báo</a:t>
            </a:r>
          </a:p>
          <a:p>
            <a:pPr>
              <a:buFont typeface="Courier New" pitchFamily="49" charset="0"/>
              <a:buChar char="o"/>
            </a:pPr>
            <a:r>
              <a:rPr lang="en-US" sz="2800" smtClean="0"/>
              <a:t>Tạo chữ hoa đầu đoạn (Drop Cap)</a:t>
            </a:r>
          </a:p>
          <a:p>
            <a:pPr>
              <a:buFont typeface="Courier New" pitchFamily="49" charset="0"/>
              <a:buChar char="o"/>
            </a:pPr>
            <a:r>
              <a:rPr lang="en-US" sz="2800" smtClean="0"/>
              <a:t>Chèn ký tự đặc biệt (Symbol)</a:t>
            </a:r>
          </a:p>
          <a:p>
            <a:pPr>
              <a:buFont typeface="Courier New" pitchFamily="49" charset="0"/>
              <a:buChar char="o"/>
            </a:pPr>
            <a:r>
              <a:rPr lang="en-US" sz="2800" smtClean="0"/>
              <a:t>Vẽ hình (Shapes)</a:t>
            </a:r>
          </a:p>
          <a:p>
            <a:pPr>
              <a:buFont typeface="Courier New" pitchFamily="49" charset="0"/>
              <a:buChar char="o"/>
            </a:pPr>
            <a:r>
              <a:rPr lang="en-US" sz="2800" smtClean="0"/>
              <a:t>Chèn ảnh (Picture &amp; Clip Art)</a:t>
            </a:r>
          </a:p>
          <a:p>
            <a:pPr>
              <a:buFont typeface="Courier New" pitchFamily="49" charset="0"/>
              <a:buChar char="o"/>
            </a:pPr>
            <a:r>
              <a:rPr lang="en-US" sz="2800" smtClean="0"/>
              <a:t>Chèn chữ nghệ thuật (Word Art)</a:t>
            </a:r>
          </a:p>
          <a:p>
            <a:pPr>
              <a:buFont typeface="Courier New" pitchFamily="49" charset="0"/>
              <a:buChar char="o"/>
            </a:pPr>
            <a:r>
              <a:rPr lang="en-US" sz="2800" smtClean="0"/>
              <a:t>Chèn công thức toán học (Equation)</a:t>
            </a:r>
          </a:p>
          <a:p>
            <a:pPr>
              <a:buFont typeface="Courier New" pitchFamily="49" charset="0"/>
              <a:buChar char="o"/>
            </a:pPr>
            <a:endParaRPr lang="en-US" sz="2800" smtClean="0"/>
          </a:p>
          <a:p>
            <a:pPr>
              <a:buFont typeface="Courier New" pitchFamily="49" charset="0"/>
              <a:buChar char="o"/>
            </a:pPr>
            <a:endParaRPr lang="en-US" sz="2800" smtClean="0"/>
          </a:p>
          <a:p>
            <a:pPr>
              <a:buFont typeface="Courier New" pitchFamily="49" charset="0"/>
              <a:buChar char="o"/>
            </a:pPr>
            <a:endParaRPr lang="en-US" sz="2800" smtClean="0"/>
          </a:p>
          <a:p>
            <a:pPr>
              <a:buFont typeface="Courier New" pitchFamily="49" charset="0"/>
              <a:buChar char="o"/>
            </a:pPr>
            <a:endParaRPr lang="en-US" sz="2800" smtClean="0"/>
          </a:p>
          <a:p>
            <a:pPr>
              <a:buFont typeface="Courier New" pitchFamily="49" charset="0"/>
              <a:buChar char="o"/>
            </a:pPr>
            <a:endParaRPr lang="en-US" sz="2400" smtClean="0"/>
          </a:p>
        </p:txBody>
      </p:sp>
    </p:spTree>
    <p:extLst>
      <p:ext uri="{BB962C8B-B14F-4D97-AF65-F5344CB8AC3E}">
        <p14:creationId xmlns:p14="http://schemas.microsoft.com/office/powerpoint/2010/main" val="146807815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arn(inVertic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arn(inVertic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arn(inVertical)">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arn(inVertical)">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 Định dạng Font</a:t>
            </a:r>
          </a:p>
        </p:txBody>
      </p:sp>
      <p:sp>
        <p:nvSpPr>
          <p:cNvPr id="3" name="Content Placeholder 2"/>
          <p:cNvSpPr>
            <a:spLocks noGrp="1"/>
          </p:cNvSpPr>
          <p:nvPr>
            <p:ph idx="1"/>
          </p:nvPr>
        </p:nvSpPr>
        <p:spPr>
          <a:xfrm>
            <a:off x="457200" y="1600200"/>
            <a:ext cx="8153400" cy="4525963"/>
          </a:xfrm>
        </p:spPr>
        <p:txBody>
          <a:bodyPr/>
          <a:lstStyle/>
          <a:p>
            <a:pPr marL="0" indent="115888">
              <a:buNone/>
            </a:pPr>
            <a:r>
              <a:rPr lang="en-US" sz="2800" b="1" smtClean="0"/>
              <a:t>2.1.1 Định dạng Font bằng thanh công cụ</a:t>
            </a:r>
          </a:p>
          <a:p>
            <a:pPr marL="0" indent="0">
              <a:buNone/>
            </a:pP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200400"/>
            <a:ext cx="4424738"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301266" y="4770831"/>
            <a:ext cx="1308606" cy="369332"/>
          </a:xfrm>
          <a:prstGeom prst="rect">
            <a:avLst/>
          </a:prstGeom>
          <a:noFill/>
        </p:spPr>
        <p:txBody>
          <a:bodyPr wrap="square" rtlCol="0">
            <a:spAutoFit/>
          </a:bodyPr>
          <a:lstStyle/>
          <a:p>
            <a:r>
              <a:rPr lang="en-US" b="1" smtClean="0">
                <a:latin typeface="Times New Roman" pitchFamily="18" charset="0"/>
                <a:cs typeface="Times New Roman" pitchFamily="18" charset="0"/>
              </a:rPr>
              <a:t>Tab Font</a:t>
            </a:r>
            <a:endParaRPr lang="en-US" b="1">
              <a:latin typeface="Times New Roman" pitchFamily="18" charset="0"/>
              <a:cs typeface="Times New Roman" pitchFamily="18" charset="0"/>
            </a:endParaRPr>
          </a:p>
        </p:txBody>
      </p:sp>
      <p:sp>
        <p:nvSpPr>
          <p:cNvPr id="13" name="Rounded Rectangular Callout 12"/>
          <p:cNvSpPr/>
          <p:nvPr/>
        </p:nvSpPr>
        <p:spPr>
          <a:xfrm>
            <a:off x="707687" y="3623187"/>
            <a:ext cx="1524000" cy="661304"/>
          </a:xfrm>
          <a:prstGeom prst="wedgeRoundRectCallout">
            <a:avLst>
              <a:gd name="adj1" fmla="val 94898"/>
              <a:gd name="adj2" fmla="val -52980"/>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Font chữ</a:t>
            </a:r>
            <a:endParaRPr lang="en-US">
              <a:latin typeface="Times New Roman" pitchFamily="18" charset="0"/>
              <a:cs typeface="Times New Roman" pitchFamily="18" charset="0"/>
            </a:endParaRPr>
          </a:p>
        </p:txBody>
      </p:sp>
      <p:sp>
        <p:nvSpPr>
          <p:cNvPr id="15" name="Rounded Rectangular Callout 14"/>
          <p:cNvSpPr/>
          <p:nvPr/>
        </p:nvSpPr>
        <p:spPr>
          <a:xfrm>
            <a:off x="722435" y="4624845"/>
            <a:ext cx="1524000" cy="661304"/>
          </a:xfrm>
          <a:prstGeom prst="wedgeRoundRectCallout">
            <a:avLst>
              <a:gd name="adj1" fmla="val 93930"/>
              <a:gd name="adj2" fmla="val -126577"/>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chữ đậm</a:t>
            </a:r>
            <a:endParaRPr lang="en-US">
              <a:latin typeface="Times New Roman" pitchFamily="18" charset="0"/>
              <a:cs typeface="Times New Roman" pitchFamily="18" charset="0"/>
            </a:endParaRPr>
          </a:p>
        </p:txBody>
      </p:sp>
      <p:sp>
        <p:nvSpPr>
          <p:cNvPr id="16" name="Rounded Rectangular Callout 15"/>
          <p:cNvSpPr/>
          <p:nvPr/>
        </p:nvSpPr>
        <p:spPr>
          <a:xfrm>
            <a:off x="2475035" y="4429613"/>
            <a:ext cx="1676400" cy="661304"/>
          </a:xfrm>
          <a:prstGeom prst="wedgeRoundRectCallout">
            <a:avLst>
              <a:gd name="adj1" fmla="val 12640"/>
              <a:gd name="adj2" fmla="val -99815"/>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chữ nghiêng</a:t>
            </a:r>
            <a:endParaRPr lang="en-US">
              <a:latin typeface="Times New Roman" pitchFamily="18" charset="0"/>
              <a:cs typeface="Times New Roman" pitchFamily="18" charset="0"/>
            </a:endParaRPr>
          </a:p>
        </p:txBody>
      </p:sp>
      <p:sp>
        <p:nvSpPr>
          <p:cNvPr id="17" name="Rounded Rectangular Callout 16"/>
          <p:cNvSpPr/>
          <p:nvPr/>
        </p:nvSpPr>
        <p:spPr>
          <a:xfrm>
            <a:off x="3389435" y="2362200"/>
            <a:ext cx="1524000" cy="661304"/>
          </a:xfrm>
          <a:prstGeom prst="wedgeRoundRectCallout">
            <a:avLst>
              <a:gd name="adj1" fmla="val 31027"/>
              <a:gd name="adj2" fmla="val 112055"/>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Size chữ</a:t>
            </a:r>
            <a:endParaRPr lang="en-US">
              <a:latin typeface="Times New Roman" pitchFamily="18" charset="0"/>
              <a:cs typeface="Times New Roman" pitchFamily="18" charset="0"/>
            </a:endParaRPr>
          </a:p>
        </p:txBody>
      </p:sp>
      <p:sp>
        <p:nvSpPr>
          <p:cNvPr id="19" name="Rounded Rectangular Callout 18"/>
          <p:cNvSpPr/>
          <p:nvPr/>
        </p:nvSpPr>
        <p:spPr>
          <a:xfrm>
            <a:off x="5181600" y="2336800"/>
            <a:ext cx="1524000" cy="661304"/>
          </a:xfrm>
          <a:prstGeom prst="wedgeRoundRectCallout">
            <a:avLst>
              <a:gd name="adj1" fmla="val -69618"/>
              <a:gd name="adj2" fmla="val 196802"/>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chữ chỉ số dưới</a:t>
            </a:r>
            <a:endParaRPr lang="en-US">
              <a:latin typeface="Times New Roman" pitchFamily="18" charset="0"/>
              <a:cs typeface="Times New Roman" pitchFamily="18" charset="0"/>
            </a:endParaRPr>
          </a:p>
        </p:txBody>
      </p:sp>
      <p:sp>
        <p:nvSpPr>
          <p:cNvPr id="20" name="Rounded Rectangular Callout 19"/>
          <p:cNvSpPr/>
          <p:nvPr/>
        </p:nvSpPr>
        <p:spPr>
          <a:xfrm>
            <a:off x="5486400" y="4718478"/>
            <a:ext cx="1524000" cy="661304"/>
          </a:xfrm>
          <a:prstGeom prst="wedgeRoundRectCallout">
            <a:avLst>
              <a:gd name="adj1" fmla="val -69618"/>
              <a:gd name="adj2" fmla="val -142188"/>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chữ chỉ số trên</a:t>
            </a:r>
            <a:endParaRPr lang="en-US">
              <a:latin typeface="Times New Roman" pitchFamily="18" charset="0"/>
              <a:cs typeface="Times New Roman" pitchFamily="18" charset="0"/>
            </a:endParaRPr>
          </a:p>
        </p:txBody>
      </p:sp>
      <p:sp>
        <p:nvSpPr>
          <p:cNvPr id="21" name="Rounded Rectangular Callout 20"/>
          <p:cNvSpPr/>
          <p:nvPr/>
        </p:nvSpPr>
        <p:spPr>
          <a:xfrm>
            <a:off x="7187603" y="4387826"/>
            <a:ext cx="1524000" cy="661304"/>
          </a:xfrm>
          <a:prstGeom prst="wedgeRoundRectCallout">
            <a:avLst>
              <a:gd name="adj1" fmla="val -116070"/>
              <a:gd name="adj2" fmla="val -88663"/>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Tô nền bóng chữ</a:t>
            </a:r>
            <a:endParaRPr lang="en-US">
              <a:latin typeface="Times New Roman" pitchFamily="18" charset="0"/>
              <a:cs typeface="Times New Roman" pitchFamily="18" charset="0"/>
            </a:endParaRPr>
          </a:p>
        </p:txBody>
      </p:sp>
      <p:sp>
        <p:nvSpPr>
          <p:cNvPr id="22" name="Rounded Rectangular Callout 21"/>
          <p:cNvSpPr/>
          <p:nvPr/>
        </p:nvSpPr>
        <p:spPr>
          <a:xfrm>
            <a:off x="7543800" y="3297632"/>
            <a:ext cx="1524000" cy="661304"/>
          </a:xfrm>
          <a:prstGeom prst="wedgeRoundRectCallout">
            <a:avLst>
              <a:gd name="adj1" fmla="val -92844"/>
              <a:gd name="adj2" fmla="val 62990"/>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Tô màu chữ</a:t>
            </a:r>
            <a:endParaRPr lang="en-US">
              <a:latin typeface="Times New Roman" pitchFamily="18" charset="0"/>
              <a:cs typeface="Times New Roman" pitchFamily="18" charset="0"/>
            </a:endParaRPr>
          </a:p>
        </p:txBody>
      </p:sp>
      <p:sp>
        <p:nvSpPr>
          <p:cNvPr id="23" name="Rounded Rectangular Callout 22"/>
          <p:cNvSpPr/>
          <p:nvPr/>
        </p:nvSpPr>
        <p:spPr>
          <a:xfrm>
            <a:off x="3237035" y="5162636"/>
            <a:ext cx="1676400" cy="661304"/>
          </a:xfrm>
          <a:prstGeom prst="wedgeRoundRectCallout">
            <a:avLst>
              <a:gd name="adj1" fmla="val 17919"/>
              <a:gd name="adj2" fmla="val -195713"/>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gạch ngang chữ</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14881159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P spid="15" grpId="0" animBg="1"/>
      <p:bldP spid="16" grpId="0" animBg="1"/>
      <p:bldP spid="17" grpId="0" animBg="1"/>
      <p:bldP spid="19" grpId="0" animBg="1"/>
      <p:bldP spid="20" grpId="0" animBg="1"/>
      <p:bldP spid="21" grpId="0" animBg="1"/>
      <p:bldP spid="22"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 Định dạng Font (tt)</a:t>
            </a:r>
          </a:p>
        </p:txBody>
      </p:sp>
      <p:sp>
        <p:nvSpPr>
          <p:cNvPr id="3" name="Content Placeholder 2"/>
          <p:cNvSpPr>
            <a:spLocks noGrp="1"/>
          </p:cNvSpPr>
          <p:nvPr>
            <p:ph idx="1"/>
          </p:nvPr>
        </p:nvSpPr>
        <p:spPr/>
        <p:txBody>
          <a:bodyPr/>
          <a:lstStyle/>
          <a:p>
            <a:pPr marL="0" indent="0">
              <a:buNone/>
            </a:pPr>
            <a:r>
              <a:rPr lang="en-US" sz="2800" b="1" smtClean="0"/>
              <a:t>2.1.2. Định dạng Font bằng tổ hợp phím</a:t>
            </a:r>
          </a:p>
          <a:p>
            <a:pPr marL="0" indent="0">
              <a:buNone/>
            </a:pP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133600"/>
            <a:ext cx="6495278"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959792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 Định dạng Font (tt)</a:t>
            </a:r>
          </a:p>
        </p:txBody>
      </p:sp>
      <p:sp>
        <p:nvSpPr>
          <p:cNvPr id="3" name="Content Placeholder 2"/>
          <p:cNvSpPr>
            <a:spLocks noGrp="1"/>
          </p:cNvSpPr>
          <p:nvPr>
            <p:ph idx="1"/>
          </p:nvPr>
        </p:nvSpPr>
        <p:spPr/>
        <p:txBody>
          <a:bodyPr/>
          <a:lstStyle/>
          <a:p>
            <a:pPr marL="0" indent="0">
              <a:buNone/>
            </a:pPr>
            <a:r>
              <a:rPr lang="en-US" sz="2800" b="1" smtClean="0"/>
              <a:t>2.1.3 Định dạng Font bằng hộp thoại </a:t>
            </a:r>
          </a:p>
          <a:p>
            <a:pPr lvl="1">
              <a:buFont typeface="Wingdings" pitchFamily="2" charset="2"/>
              <a:buChar char="q"/>
            </a:pPr>
            <a:r>
              <a:rPr lang="en-US" smtClean="0"/>
              <a:t>Chọn đoạn văn cần định dạng</a:t>
            </a:r>
          </a:p>
          <a:p>
            <a:pPr lvl="1">
              <a:buFont typeface="Wingdings" pitchFamily="2" charset="2"/>
              <a:buChar char="q"/>
            </a:pPr>
            <a:r>
              <a:rPr lang="en-US" smtClean="0"/>
              <a:t>Chọn phần mở rộng của thẻ Font hoặc ấn tổ hợp phím Ctrl+D</a:t>
            </a:r>
            <a:endParaRPr lang="en-US"/>
          </a:p>
        </p:txBody>
      </p:sp>
    </p:spTree>
    <p:extLst>
      <p:ext uri="{BB962C8B-B14F-4D97-AF65-F5344CB8AC3E}">
        <p14:creationId xmlns:p14="http://schemas.microsoft.com/office/powerpoint/2010/main" val="700698011"/>
      </p:ext>
    </p:extLst>
  </p:cSld>
  <p:clrMapOvr>
    <a:masterClrMapping/>
  </p:clrMapOvr>
  <p:transition>
    <p:check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 Định dạng Font (tt)</a:t>
            </a:r>
          </a:p>
        </p:txBody>
      </p:sp>
      <p:sp>
        <p:nvSpPr>
          <p:cNvPr id="3" name="Content Placeholder 2"/>
          <p:cNvSpPr>
            <a:spLocks noGrp="1"/>
          </p:cNvSpPr>
          <p:nvPr>
            <p:ph idx="1"/>
          </p:nvPr>
        </p:nvSpPr>
        <p:spPr/>
        <p:txBody>
          <a:bodyPr/>
          <a:lstStyle/>
          <a:p>
            <a:pPr marL="0" indent="0">
              <a:buNone/>
            </a:pPr>
            <a:r>
              <a:rPr lang="en-US" smtClean="0"/>
              <a:t> </a:t>
            </a:r>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578389"/>
            <a:ext cx="3962400" cy="4216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505200" y="5753006"/>
            <a:ext cx="2514600"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Hộp </a:t>
            </a:r>
            <a:r>
              <a:rPr lang="en-US" b="1" i="1" smtClean="0">
                <a:latin typeface="Times New Roman" pitchFamily="18" charset="0"/>
                <a:cs typeface="Times New Roman" pitchFamily="18" charset="0"/>
              </a:rPr>
              <a:t>thoại</a:t>
            </a:r>
            <a:r>
              <a:rPr lang="en-US" b="1" smtClean="0">
                <a:latin typeface="Times New Roman" pitchFamily="18" charset="0"/>
                <a:cs typeface="Times New Roman" pitchFamily="18" charset="0"/>
              </a:rPr>
              <a:t> Font</a:t>
            </a:r>
            <a:endParaRPr lang="en-US" b="1">
              <a:latin typeface="Times New Roman" pitchFamily="18" charset="0"/>
              <a:cs typeface="Times New Roman" pitchFamily="18" charset="0"/>
            </a:endParaRPr>
          </a:p>
        </p:txBody>
      </p:sp>
      <p:sp>
        <p:nvSpPr>
          <p:cNvPr id="8" name="TextBox 7"/>
          <p:cNvSpPr txBox="1"/>
          <p:nvPr/>
        </p:nvSpPr>
        <p:spPr>
          <a:xfrm>
            <a:off x="3505200" y="3048000"/>
            <a:ext cx="184731" cy="369332"/>
          </a:xfrm>
          <a:prstGeom prst="rect">
            <a:avLst/>
          </a:prstGeom>
          <a:noFill/>
        </p:spPr>
        <p:txBody>
          <a:bodyPr wrap="none" rtlCol="0">
            <a:spAutoFit/>
          </a:bodyPr>
          <a:lstStyle/>
          <a:p>
            <a:endParaRPr lang="en-US"/>
          </a:p>
        </p:txBody>
      </p:sp>
      <p:sp>
        <p:nvSpPr>
          <p:cNvPr id="9" name="TextBox 8"/>
          <p:cNvSpPr txBox="1"/>
          <p:nvPr/>
        </p:nvSpPr>
        <p:spPr>
          <a:xfrm>
            <a:off x="932835" y="1248822"/>
            <a:ext cx="1276965" cy="830997"/>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Font </a:t>
            </a:r>
            <a:r>
              <a:rPr lang="en-US" sz="2400" b="1" dirty="0" err="1" smtClean="0">
                <a:latin typeface="Times New Roman" pitchFamily="18" charset="0"/>
                <a:cs typeface="Times New Roman" pitchFamily="18" charset="0"/>
              </a:rPr>
              <a:t>chữ</a:t>
            </a:r>
            <a:endParaRPr lang="en-US" sz="2400" b="1" dirty="0">
              <a:latin typeface="Times New Roman" pitchFamily="18" charset="0"/>
              <a:cs typeface="Times New Roman" pitchFamily="18" charset="0"/>
            </a:endParaRPr>
          </a:p>
        </p:txBody>
      </p:sp>
      <p:cxnSp>
        <p:nvCxnSpPr>
          <p:cNvPr id="11" name="Straight Arrow Connector 10"/>
          <p:cNvCxnSpPr/>
          <p:nvPr/>
        </p:nvCxnSpPr>
        <p:spPr>
          <a:xfrm>
            <a:off x="1922819" y="1664320"/>
            <a:ext cx="1429981" cy="787581"/>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410492" y="2217003"/>
            <a:ext cx="1799308"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Màu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chữ</a:t>
            </a:r>
            <a:endParaRPr lang="en-US" sz="2400" b="1" dirty="0">
              <a:latin typeface="Times New Roman" pitchFamily="18" charset="0"/>
              <a:cs typeface="Times New Roman" pitchFamily="18" charset="0"/>
            </a:endParaRPr>
          </a:p>
        </p:txBody>
      </p:sp>
      <p:cxnSp>
        <p:nvCxnSpPr>
          <p:cNvPr id="14" name="Straight Arrow Connector 13"/>
          <p:cNvCxnSpPr/>
          <p:nvPr/>
        </p:nvCxnSpPr>
        <p:spPr>
          <a:xfrm>
            <a:off x="1775952" y="2678668"/>
            <a:ext cx="1576848" cy="738664"/>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16" name="TextBox 15"/>
          <p:cNvSpPr txBox="1"/>
          <p:nvPr/>
        </p:nvSpPr>
        <p:spPr>
          <a:xfrm>
            <a:off x="4267200" y="3810000"/>
            <a:ext cx="1276965" cy="369332"/>
          </a:xfrm>
          <a:prstGeom prst="rect">
            <a:avLst/>
          </a:prstGeom>
          <a:noFill/>
        </p:spPr>
        <p:txBody>
          <a:bodyPr wrap="square" rtlCol="0">
            <a:spAutoFit/>
          </a:bodyPr>
          <a:lstStyle/>
          <a:p>
            <a:r>
              <a:rPr lang="en-US" smtClean="0">
                <a:latin typeface="Times New Roman" pitchFamily="18" charset="0"/>
                <a:cs typeface="Times New Roman" pitchFamily="18" charset="0"/>
              </a:rPr>
              <a:t>Gạch chân</a:t>
            </a:r>
            <a:endParaRPr lang="en-US">
              <a:latin typeface="Times New Roman" pitchFamily="18" charset="0"/>
              <a:cs typeface="Times New Roman" pitchFamily="18" charset="0"/>
            </a:endParaRPr>
          </a:p>
        </p:txBody>
      </p:sp>
      <p:cxnSp>
        <p:nvCxnSpPr>
          <p:cNvPr id="17" name="Straight Arrow Connector 16"/>
          <p:cNvCxnSpPr/>
          <p:nvPr/>
        </p:nvCxnSpPr>
        <p:spPr>
          <a:xfrm flipV="1">
            <a:off x="4610100" y="3581400"/>
            <a:ext cx="76200" cy="25380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2" name="TextBox 21"/>
          <p:cNvSpPr txBox="1"/>
          <p:nvPr/>
        </p:nvSpPr>
        <p:spPr>
          <a:xfrm>
            <a:off x="84800" y="3048000"/>
            <a:ext cx="2233150"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Gạch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ngang</a:t>
            </a:r>
            <a:endParaRPr lang="en-US" sz="2400" b="1" dirty="0">
              <a:latin typeface="Times New Roman" pitchFamily="18" charset="0"/>
              <a:cs typeface="Times New Roman" pitchFamily="18" charset="0"/>
            </a:endParaRPr>
          </a:p>
        </p:txBody>
      </p:sp>
      <p:cxnSp>
        <p:nvCxnSpPr>
          <p:cNvPr id="23" name="Straight Arrow Connector 22"/>
          <p:cNvCxnSpPr/>
          <p:nvPr/>
        </p:nvCxnSpPr>
        <p:spPr>
          <a:xfrm flipV="1">
            <a:off x="2077674" y="4157676"/>
            <a:ext cx="1275126" cy="456181"/>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25" name="TextBox 24"/>
          <p:cNvSpPr txBox="1"/>
          <p:nvPr/>
        </p:nvSpPr>
        <p:spPr>
          <a:xfrm>
            <a:off x="-76200" y="3733800"/>
            <a:ext cx="2869175"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Gạch</a:t>
            </a:r>
            <a:r>
              <a:rPr lang="en-US" sz="2400" b="1" dirty="0" smtClean="0">
                <a:latin typeface="Times New Roman" pitchFamily="18" charset="0"/>
                <a:cs typeface="Times New Roman" pitchFamily="18" charset="0"/>
              </a:rPr>
              <a:t> 2 </a:t>
            </a:r>
            <a:r>
              <a:rPr lang="en-US" sz="2400" b="1" dirty="0" err="1" smtClean="0">
                <a:latin typeface="Times New Roman" pitchFamily="18" charset="0"/>
                <a:cs typeface="Times New Roman" pitchFamily="18" charset="0"/>
              </a:rPr>
              <a:t>gạch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ngang</a:t>
            </a:r>
            <a:endParaRPr lang="en-US" sz="2400" b="1" dirty="0">
              <a:latin typeface="Times New Roman" pitchFamily="18" charset="0"/>
              <a:cs typeface="Times New Roman" pitchFamily="18" charset="0"/>
            </a:endParaRPr>
          </a:p>
        </p:txBody>
      </p:sp>
      <p:sp>
        <p:nvSpPr>
          <p:cNvPr id="28" name="TextBox 27"/>
          <p:cNvSpPr txBox="1"/>
          <p:nvPr/>
        </p:nvSpPr>
        <p:spPr>
          <a:xfrm>
            <a:off x="-53532" y="4383025"/>
            <a:ext cx="2209800"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Tạo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chỉ</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số</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trên</a:t>
            </a:r>
            <a:endParaRPr lang="en-US" sz="2400" b="1" dirty="0">
              <a:latin typeface="Times New Roman" pitchFamily="18" charset="0"/>
              <a:cs typeface="Times New Roman" pitchFamily="18" charset="0"/>
            </a:endParaRPr>
          </a:p>
        </p:txBody>
      </p:sp>
      <p:sp>
        <p:nvSpPr>
          <p:cNvPr id="29" name="TextBox 28"/>
          <p:cNvSpPr txBox="1"/>
          <p:nvPr/>
        </p:nvSpPr>
        <p:spPr>
          <a:xfrm>
            <a:off x="410493" y="5017532"/>
            <a:ext cx="2543482"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Tạo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chỉ</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số</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dưới</a:t>
            </a:r>
            <a:endParaRPr lang="en-US" sz="2400" b="1" dirty="0">
              <a:latin typeface="Times New Roman" pitchFamily="18" charset="0"/>
              <a:cs typeface="Times New Roman" pitchFamily="18" charset="0"/>
            </a:endParaRPr>
          </a:p>
        </p:txBody>
      </p:sp>
      <p:cxnSp>
        <p:nvCxnSpPr>
          <p:cNvPr id="31" name="Straight Arrow Connector 30"/>
          <p:cNvCxnSpPr/>
          <p:nvPr/>
        </p:nvCxnSpPr>
        <p:spPr>
          <a:xfrm flipV="1">
            <a:off x="2209800" y="4363998"/>
            <a:ext cx="1143000" cy="745416"/>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33" name="Straight Arrow Connector 32"/>
          <p:cNvCxnSpPr/>
          <p:nvPr/>
        </p:nvCxnSpPr>
        <p:spPr>
          <a:xfrm flipV="1">
            <a:off x="2564376" y="3994667"/>
            <a:ext cx="788424" cy="31622"/>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35" name="Straight Arrow Connector 34"/>
          <p:cNvCxnSpPr/>
          <p:nvPr/>
        </p:nvCxnSpPr>
        <p:spPr>
          <a:xfrm>
            <a:off x="1509251" y="3509665"/>
            <a:ext cx="1843549" cy="325540"/>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37" name="TextBox 36"/>
          <p:cNvSpPr txBox="1"/>
          <p:nvPr/>
        </p:nvSpPr>
        <p:spPr>
          <a:xfrm>
            <a:off x="7080453" y="1911370"/>
            <a:ext cx="1752599" cy="830997"/>
          </a:xfrm>
          <a:prstGeom prst="rect">
            <a:avLst/>
          </a:prstGeom>
          <a:noFill/>
        </p:spPr>
        <p:txBody>
          <a:bodyPr wrap="square" rtlCol="0">
            <a:spAutoFit/>
          </a:bodyPr>
          <a:lstStyle/>
          <a:p>
            <a:r>
              <a:rPr lang="en-US" sz="2400" b="1" smtClean="0">
                <a:latin typeface="Times New Roman" pitchFamily="18" charset="0"/>
                <a:cs typeface="Times New Roman" pitchFamily="18" charset="0"/>
              </a:rPr>
              <a:t>Kích thước chữ</a:t>
            </a:r>
            <a:endParaRPr lang="en-US" sz="2400" b="1">
              <a:latin typeface="Times New Roman" pitchFamily="18" charset="0"/>
              <a:cs typeface="Times New Roman" pitchFamily="18" charset="0"/>
            </a:endParaRPr>
          </a:p>
        </p:txBody>
      </p:sp>
      <p:sp>
        <p:nvSpPr>
          <p:cNvPr id="38" name="TextBox 37"/>
          <p:cNvSpPr txBox="1"/>
          <p:nvPr/>
        </p:nvSpPr>
        <p:spPr>
          <a:xfrm>
            <a:off x="4762500" y="1886201"/>
            <a:ext cx="1371600" cy="369332"/>
          </a:xfrm>
          <a:prstGeom prst="rect">
            <a:avLst/>
          </a:prstGeom>
          <a:noFill/>
        </p:spPr>
        <p:txBody>
          <a:bodyPr wrap="square" rtlCol="0">
            <a:spAutoFit/>
          </a:bodyPr>
          <a:lstStyle/>
          <a:p>
            <a:r>
              <a:rPr lang="en-US" smtClean="0">
                <a:latin typeface="Times New Roman" pitchFamily="18" charset="0"/>
                <a:cs typeface="Times New Roman" pitchFamily="18" charset="0"/>
              </a:rPr>
              <a:t>Kiểu chữ</a:t>
            </a:r>
            <a:endParaRPr lang="en-US">
              <a:latin typeface="Times New Roman" pitchFamily="18" charset="0"/>
              <a:cs typeface="Times New Roman" pitchFamily="18" charset="0"/>
            </a:endParaRPr>
          </a:p>
        </p:txBody>
      </p:sp>
      <p:cxnSp>
        <p:nvCxnSpPr>
          <p:cNvPr id="39" name="Straight Arrow Connector 38"/>
          <p:cNvCxnSpPr/>
          <p:nvPr/>
        </p:nvCxnSpPr>
        <p:spPr>
          <a:xfrm>
            <a:off x="5257800" y="2174902"/>
            <a:ext cx="0" cy="36933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1" name="Straight Arrow Connector 40"/>
          <p:cNvCxnSpPr/>
          <p:nvPr/>
        </p:nvCxnSpPr>
        <p:spPr>
          <a:xfrm flipH="1">
            <a:off x="6019800" y="2267235"/>
            <a:ext cx="1219200" cy="276999"/>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44" name="TextBox 43"/>
          <p:cNvSpPr txBox="1"/>
          <p:nvPr/>
        </p:nvSpPr>
        <p:spPr>
          <a:xfrm>
            <a:off x="7047271" y="2742367"/>
            <a:ext cx="1410929" cy="830997"/>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Tạo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chữ</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hoa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nhỏ</a:t>
            </a:r>
            <a:endParaRPr lang="en-US" sz="2400" b="1" dirty="0">
              <a:latin typeface="Times New Roman" pitchFamily="18" charset="0"/>
              <a:cs typeface="Times New Roman" pitchFamily="18" charset="0"/>
            </a:endParaRPr>
          </a:p>
        </p:txBody>
      </p:sp>
      <p:cxnSp>
        <p:nvCxnSpPr>
          <p:cNvPr id="47" name="Straight Arrow Connector 46"/>
          <p:cNvCxnSpPr/>
          <p:nvPr/>
        </p:nvCxnSpPr>
        <p:spPr>
          <a:xfrm flipH="1">
            <a:off x="6248401" y="3278832"/>
            <a:ext cx="832052" cy="556372"/>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50" name="TextBox 49"/>
          <p:cNvSpPr txBox="1"/>
          <p:nvPr/>
        </p:nvSpPr>
        <p:spPr>
          <a:xfrm>
            <a:off x="7218104" y="3585597"/>
            <a:ext cx="2459296"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Tạo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chữ</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hoa</a:t>
            </a:r>
            <a:endParaRPr lang="en-US" sz="2400" b="1" dirty="0">
              <a:latin typeface="Times New Roman" pitchFamily="18" charset="0"/>
              <a:cs typeface="Times New Roman" pitchFamily="18" charset="0"/>
            </a:endParaRPr>
          </a:p>
        </p:txBody>
      </p:sp>
      <p:cxnSp>
        <p:nvCxnSpPr>
          <p:cNvPr id="51" name="Straight Arrow Connector 50"/>
          <p:cNvCxnSpPr/>
          <p:nvPr/>
        </p:nvCxnSpPr>
        <p:spPr>
          <a:xfrm flipH="1">
            <a:off x="6151305" y="3964632"/>
            <a:ext cx="1150376" cy="61657"/>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53" name="TextBox 52"/>
          <p:cNvSpPr txBox="1"/>
          <p:nvPr/>
        </p:nvSpPr>
        <p:spPr>
          <a:xfrm>
            <a:off x="7301680" y="4047262"/>
            <a:ext cx="1752599"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Ẩn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chữ</a:t>
            </a:r>
            <a:endParaRPr lang="en-US" sz="2400" b="1" dirty="0">
              <a:latin typeface="Times New Roman" pitchFamily="18" charset="0"/>
              <a:cs typeface="Times New Roman" pitchFamily="18" charset="0"/>
            </a:endParaRPr>
          </a:p>
        </p:txBody>
      </p:sp>
      <p:cxnSp>
        <p:nvCxnSpPr>
          <p:cNvPr id="54" name="Straight Arrow Connector 53"/>
          <p:cNvCxnSpPr>
            <a:stCxn id="53" idx="1"/>
          </p:cNvCxnSpPr>
          <p:nvPr/>
        </p:nvCxnSpPr>
        <p:spPr>
          <a:xfrm flipH="1" flipV="1">
            <a:off x="6151306" y="4179333"/>
            <a:ext cx="1150374" cy="98762"/>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56" name="TextBox 55"/>
          <p:cNvSpPr txBox="1"/>
          <p:nvPr/>
        </p:nvSpPr>
        <p:spPr>
          <a:xfrm>
            <a:off x="7301681" y="4626544"/>
            <a:ext cx="1752599" cy="1200329"/>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Vùng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xem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trước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văn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bản</a:t>
            </a:r>
            <a:endParaRPr lang="en-US" sz="2400" b="1" dirty="0">
              <a:latin typeface="Times New Roman" pitchFamily="18" charset="0"/>
              <a:cs typeface="Times New Roman" pitchFamily="18" charset="0"/>
            </a:endParaRPr>
          </a:p>
        </p:txBody>
      </p:sp>
      <p:cxnSp>
        <p:nvCxnSpPr>
          <p:cNvPr id="57" name="Straight Arrow Connector 56"/>
          <p:cNvCxnSpPr/>
          <p:nvPr/>
        </p:nvCxnSpPr>
        <p:spPr>
          <a:xfrm flipH="1" flipV="1">
            <a:off x="6561803" y="4779587"/>
            <a:ext cx="776751" cy="65103"/>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24860901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circle(in)">
                                      <p:cBhvr>
                                        <p:cTn id="15" dur="2000"/>
                                        <p:tgtEl>
                                          <p:spTgt spid="38"/>
                                        </p:tgtEl>
                                      </p:cBhvr>
                                    </p:animEffect>
                                  </p:childTnLst>
                                </p:cTn>
                              </p:par>
                              <p:par>
                                <p:cTn id="16" presetID="6"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circle(in)">
                                      <p:cBhvr>
                                        <p:cTn id="18" dur="20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circle(in)">
                                      <p:cBhvr>
                                        <p:cTn id="23" dur="2000"/>
                                        <p:tgtEl>
                                          <p:spTgt spid="37"/>
                                        </p:tgtEl>
                                      </p:cBhvr>
                                    </p:animEffect>
                                  </p:childTnLst>
                                </p:cTn>
                              </p:par>
                              <p:par>
                                <p:cTn id="24" presetID="6" presetClass="entr" presetSubtype="16"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circle(in)">
                                      <p:cBhvr>
                                        <p:cTn id="26" dur="20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circle(in)">
                                      <p:cBhvr>
                                        <p:cTn id="39" dur="2000"/>
                                        <p:tgtEl>
                                          <p:spTgt spid="16"/>
                                        </p:tgtEl>
                                      </p:cBhvr>
                                    </p:animEffect>
                                  </p:childTnLst>
                                </p:cTn>
                              </p:par>
                              <p:par>
                                <p:cTn id="40" presetID="6"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circle(in)">
                                      <p:cBhvr>
                                        <p:cTn id="42" dur="20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circle(in)">
                                      <p:cBhvr>
                                        <p:cTn id="47" dur="2000"/>
                                        <p:tgtEl>
                                          <p:spTgt spid="35"/>
                                        </p:tgtEl>
                                      </p:cBhvr>
                                    </p:animEffect>
                                  </p:childTnLst>
                                </p:cTn>
                              </p:par>
                              <p:par>
                                <p:cTn id="48" presetID="6" presetClass="entr" presetSubtype="16"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circle(in)">
                                      <p:cBhvr>
                                        <p:cTn id="50" dur="2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barn(inVertical)">
                                      <p:cBhvr>
                                        <p:cTn id="55" dur="500"/>
                                        <p:tgtEl>
                                          <p:spTgt spid="25"/>
                                        </p:tgtEl>
                                      </p:cBhvr>
                                    </p:animEffect>
                                  </p:childTnLst>
                                </p:cTn>
                              </p:par>
                              <p:par>
                                <p:cTn id="56" presetID="16" presetClass="entr" presetSubtype="21"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arn(inVertical)">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circle(in)">
                                      <p:cBhvr>
                                        <p:cTn id="63" dur="2000"/>
                                        <p:tgtEl>
                                          <p:spTgt spid="28"/>
                                        </p:tgtEl>
                                      </p:cBhvr>
                                    </p:animEffect>
                                  </p:childTnLst>
                                </p:cTn>
                              </p:par>
                              <p:par>
                                <p:cTn id="64" presetID="6" presetClass="entr" presetSubtype="16" fill="hold"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circle(in)">
                                      <p:cBhvr>
                                        <p:cTn id="66" dur="20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circle(in)">
                                      <p:cBhvr>
                                        <p:cTn id="71" dur="2000"/>
                                        <p:tgtEl>
                                          <p:spTgt spid="31"/>
                                        </p:tgtEl>
                                      </p:cBhvr>
                                    </p:animEffect>
                                  </p:childTnLst>
                                </p:cTn>
                              </p:par>
                              <p:par>
                                <p:cTn id="72" presetID="6" presetClass="entr" presetSubtype="16"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circle(in)">
                                      <p:cBhvr>
                                        <p:cTn id="74" dur="20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6" presetClass="entr" presetSubtype="16" fill="hold" grpId="0" nodeType="click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circle(in)">
                                      <p:cBhvr>
                                        <p:cTn id="79" dur="2000"/>
                                        <p:tgtEl>
                                          <p:spTgt spid="44"/>
                                        </p:tgtEl>
                                      </p:cBhvr>
                                    </p:animEffect>
                                  </p:childTnLst>
                                </p:cTn>
                              </p:par>
                              <p:par>
                                <p:cTn id="80" presetID="6" presetClass="entr" presetSubtype="16"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circle(in)">
                                      <p:cBhvr>
                                        <p:cTn id="82" dur="2000"/>
                                        <p:tgtEl>
                                          <p:spTgt spid="47"/>
                                        </p:tgtEl>
                                      </p:cBhvr>
                                    </p:animEffec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circle(in)">
                                      <p:cBhvr>
                                        <p:cTn id="87" dur="2000"/>
                                        <p:tgtEl>
                                          <p:spTgt spid="50"/>
                                        </p:tgtEl>
                                      </p:cBhvr>
                                    </p:animEffect>
                                  </p:childTnLst>
                                </p:cTn>
                              </p:par>
                              <p:par>
                                <p:cTn id="88" presetID="6" presetClass="entr" presetSubtype="16"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circle(in)">
                                      <p:cBhvr>
                                        <p:cTn id="90" dur="2000"/>
                                        <p:tgtEl>
                                          <p:spTgt spid="51"/>
                                        </p:tgtEl>
                                      </p:cBhvr>
                                    </p:animEffect>
                                  </p:childTnLst>
                                </p:cTn>
                              </p:par>
                            </p:childTnLst>
                          </p:cTn>
                        </p:par>
                      </p:childTnLst>
                    </p:cTn>
                  </p:par>
                  <p:par>
                    <p:cTn id="91" fill="hold">
                      <p:stCondLst>
                        <p:cond delay="indefinite"/>
                      </p:stCondLst>
                      <p:childTnLst>
                        <p:par>
                          <p:cTn id="92" fill="hold">
                            <p:stCondLst>
                              <p:cond delay="0"/>
                            </p:stCondLst>
                            <p:childTnLst>
                              <p:par>
                                <p:cTn id="93" presetID="6" presetClass="entr" presetSubtype="16" fill="hold" grpId="0" nodeType="click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circle(in)">
                                      <p:cBhvr>
                                        <p:cTn id="95" dur="2000"/>
                                        <p:tgtEl>
                                          <p:spTgt spid="53"/>
                                        </p:tgtEl>
                                      </p:cBhvr>
                                    </p:animEffect>
                                  </p:childTnLst>
                                </p:cTn>
                              </p:par>
                              <p:par>
                                <p:cTn id="96" presetID="6" presetClass="entr" presetSubtype="16" fill="hold" nodeType="with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circle(in)">
                                      <p:cBhvr>
                                        <p:cTn id="98" dur="2000"/>
                                        <p:tgtEl>
                                          <p:spTgt spid="54"/>
                                        </p:tgtEl>
                                      </p:cBhvr>
                                    </p:animEffect>
                                  </p:childTnLst>
                                </p:cTn>
                              </p:par>
                            </p:childTnLst>
                          </p:cTn>
                        </p:par>
                      </p:childTnLst>
                    </p:cTn>
                  </p:par>
                  <p:par>
                    <p:cTn id="99" fill="hold">
                      <p:stCondLst>
                        <p:cond delay="indefinite"/>
                      </p:stCondLst>
                      <p:childTnLst>
                        <p:par>
                          <p:cTn id="100" fill="hold">
                            <p:stCondLst>
                              <p:cond delay="0"/>
                            </p:stCondLst>
                            <p:childTnLst>
                              <p:par>
                                <p:cTn id="101" presetID="6" presetClass="entr" presetSubtype="16" fill="hold" grpId="0" nodeType="clickEffect">
                                  <p:stCondLst>
                                    <p:cond delay="0"/>
                                  </p:stCondLst>
                                  <p:childTnLst>
                                    <p:set>
                                      <p:cBhvr>
                                        <p:cTn id="102" dur="1" fill="hold">
                                          <p:stCondLst>
                                            <p:cond delay="0"/>
                                          </p:stCondLst>
                                        </p:cTn>
                                        <p:tgtEl>
                                          <p:spTgt spid="56"/>
                                        </p:tgtEl>
                                        <p:attrNameLst>
                                          <p:attrName>style.visibility</p:attrName>
                                        </p:attrNameLst>
                                      </p:cBhvr>
                                      <p:to>
                                        <p:strVal val="visible"/>
                                      </p:to>
                                    </p:set>
                                    <p:animEffect transition="in" filter="circle(in)">
                                      <p:cBhvr>
                                        <p:cTn id="103" dur="2000"/>
                                        <p:tgtEl>
                                          <p:spTgt spid="56"/>
                                        </p:tgtEl>
                                      </p:cBhvr>
                                    </p:animEffect>
                                  </p:childTnLst>
                                </p:cTn>
                              </p:par>
                              <p:par>
                                <p:cTn id="104" presetID="6" presetClass="entr" presetSubtype="16" fill="hold" nodeType="withEffect">
                                  <p:stCondLst>
                                    <p:cond delay="0"/>
                                  </p:stCondLst>
                                  <p:childTnLst>
                                    <p:set>
                                      <p:cBhvr>
                                        <p:cTn id="105" dur="1" fill="hold">
                                          <p:stCondLst>
                                            <p:cond delay="0"/>
                                          </p:stCondLst>
                                        </p:cTn>
                                        <p:tgtEl>
                                          <p:spTgt spid="57"/>
                                        </p:tgtEl>
                                        <p:attrNameLst>
                                          <p:attrName>style.visibility</p:attrName>
                                        </p:attrNameLst>
                                      </p:cBhvr>
                                      <p:to>
                                        <p:strVal val="visible"/>
                                      </p:to>
                                    </p:set>
                                    <p:animEffect transition="in" filter="circle(in)">
                                      <p:cBhvr>
                                        <p:cTn id="106"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6" grpId="0"/>
      <p:bldP spid="22" grpId="0"/>
      <p:bldP spid="25" grpId="0"/>
      <p:bldP spid="28" grpId="0"/>
      <p:bldP spid="29" grpId="0"/>
      <p:bldP spid="37" grpId="0"/>
      <p:bldP spid="38" grpId="0"/>
      <p:bldP spid="44" grpId="0"/>
      <p:bldP spid="50" grpId="0"/>
      <p:bldP spid="53" grpId="0"/>
      <p:bldP spid="5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 Định dạng Font (tt)</a:t>
            </a:r>
          </a:p>
        </p:txBody>
      </p:sp>
      <p:sp>
        <p:nvSpPr>
          <p:cNvPr id="3" name="Content Placeholder 2"/>
          <p:cNvSpPr>
            <a:spLocks noGrp="1"/>
          </p:cNvSpPr>
          <p:nvPr>
            <p:ph idx="1"/>
          </p:nvPr>
        </p:nvSpPr>
        <p:spPr/>
        <p:txBody>
          <a:bodyPr/>
          <a:lstStyle/>
          <a:p>
            <a:pPr marL="0" indent="0">
              <a:buNone/>
            </a:pPr>
            <a:r>
              <a:rPr lang="en-US" b="1" dirty="0" smtClean="0"/>
              <a:t>2.1.4 </a:t>
            </a:r>
            <a:r>
              <a:rPr lang="en-US" b="1" dirty="0" err="1" smtClean="0"/>
              <a:t>Chuyển</a:t>
            </a:r>
            <a:r>
              <a:rPr lang="en-US" b="1" dirty="0" smtClean="0"/>
              <a:t> </a:t>
            </a:r>
            <a:r>
              <a:rPr lang="en-US" b="1" dirty="0" err="1" smtClean="0"/>
              <a:t>đổi</a:t>
            </a:r>
            <a:r>
              <a:rPr lang="en-US" b="1" dirty="0" smtClean="0"/>
              <a:t> </a:t>
            </a:r>
            <a:r>
              <a:rPr lang="en-US" b="1" dirty="0" err="1" smtClean="0"/>
              <a:t>kiểu</a:t>
            </a:r>
            <a:r>
              <a:rPr lang="en-US" b="1" dirty="0" smtClean="0"/>
              <a:t> HOA/</a:t>
            </a:r>
            <a:r>
              <a:rPr lang="en-US" b="1" dirty="0" err="1" smtClean="0"/>
              <a:t>thường</a:t>
            </a:r>
            <a:endParaRPr lang="en-US" b="1" dirty="0" smtClean="0"/>
          </a:p>
          <a:p>
            <a:pPr marL="0" indent="0">
              <a:buNone/>
            </a:pPr>
            <a:r>
              <a:rPr lang="en-US" dirty="0" err="1" smtClean="0"/>
              <a:t>Chuyển</a:t>
            </a:r>
            <a:r>
              <a:rPr lang="en-US" dirty="0" smtClean="0"/>
              <a:t> </a:t>
            </a:r>
            <a:r>
              <a:rPr lang="en-US" dirty="0" err="1" smtClean="0"/>
              <a:t>đổi</a:t>
            </a:r>
            <a:r>
              <a:rPr lang="en-US" dirty="0" smtClean="0"/>
              <a:t> </a:t>
            </a:r>
            <a:r>
              <a:rPr lang="en-US" dirty="0" err="1" smtClean="0"/>
              <a:t>từ</a:t>
            </a:r>
            <a:r>
              <a:rPr lang="en-US" dirty="0" smtClean="0"/>
              <a:t> </a:t>
            </a:r>
            <a:r>
              <a:rPr lang="en-US" dirty="0" err="1" smtClean="0"/>
              <a:t>chữ</a:t>
            </a:r>
            <a:r>
              <a:rPr lang="en-US" dirty="0" smtClean="0"/>
              <a:t> </a:t>
            </a:r>
            <a:r>
              <a:rPr lang="en-US" dirty="0" err="1" smtClean="0"/>
              <a:t>hoa</a:t>
            </a:r>
            <a:r>
              <a:rPr lang="en-US" dirty="0" smtClean="0"/>
              <a:t> sang </a:t>
            </a:r>
            <a:r>
              <a:rPr lang="en-US" dirty="0" err="1" smtClean="0"/>
              <a:t>chữ</a:t>
            </a:r>
            <a:r>
              <a:rPr lang="en-US" dirty="0" smtClean="0"/>
              <a:t> </a:t>
            </a:r>
            <a:r>
              <a:rPr lang="en-US" dirty="0" err="1" smtClean="0"/>
              <a:t>thường</a:t>
            </a:r>
            <a:r>
              <a:rPr lang="en-US" dirty="0" smtClean="0"/>
              <a:t> </a:t>
            </a:r>
            <a:r>
              <a:rPr lang="en-US" dirty="0" err="1" smtClean="0"/>
              <a:t>và</a:t>
            </a:r>
            <a:r>
              <a:rPr lang="en-US" dirty="0" smtClean="0"/>
              <a:t> </a:t>
            </a:r>
            <a:r>
              <a:rPr lang="en-US" dirty="0" err="1" smtClean="0"/>
              <a:t>ngược</a:t>
            </a:r>
            <a:r>
              <a:rPr lang="en-US" dirty="0" smtClean="0"/>
              <a:t> </a:t>
            </a:r>
            <a:r>
              <a:rPr lang="en-US" dirty="0" err="1" smtClean="0"/>
              <a:t>lại</a:t>
            </a:r>
            <a:r>
              <a:rPr lang="en-US" dirty="0" smtClean="0"/>
              <a:t>, </a:t>
            </a:r>
            <a:r>
              <a:rPr lang="en-US" dirty="0" err="1" smtClean="0"/>
              <a:t>chữ</a:t>
            </a:r>
            <a:r>
              <a:rPr lang="en-US" dirty="0" smtClean="0"/>
              <a:t> </a:t>
            </a:r>
            <a:r>
              <a:rPr lang="en-US" dirty="0" err="1" smtClean="0"/>
              <a:t>hoa</a:t>
            </a:r>
            <a:r>
              <a:rPr lang="en-US" dirty="0" smtClean="0"/>
              <a:t> </a:t>
            </a:r>
            <a:r>
              <a:rPr lang="en-US" dirty="0" err="1" smtClean="0"/>
              <a:t>đầu</a:t>
            </a:r>
            <a:r>
              <a:rPr lang="en-US" dirty="0" smtClean="0"/>
              <a:t> </a:t>
            </a:r>
            <a:r>
              <a:rPr lang="en-US" dirty="0" err="1" smtClean="0"/>
              <a:t>câu</a:t>
            </a:r>
            <a:r>
              <a:rPr lang="en-US" dirty="0" smtClean="0"/>
              <a:t> </a:t>
            </a:r>
            <a:r>
              <a:rPr lang="en-US" dirty="0" err="1" smtClean="0"/>
              <a:t>hoặc</a:t>
            </a:r>
            <a:r>
              <a:rPr lang="en-US" dirty="0" smtClean="0"/>
              <a:t> </a:t>
            </a:r>
            <a:r>
              <a:rPr lang="en-US" dirty="0" err="1" smtClean="0"/>
              <a:t>chữ</a:t>
            </a:r>
            <a:r>
              <a:rPr lang="en-US" dirty="0" smtClean="0"/>
              <a:t> </a:t>
            </a:r>
            <a:r>
              <a:rPr lang="en-US" dirty="0" err="1" smtClean="0"/>
              <a:t>hoa</a:t>
            </a:r>
            <a:r>
              <a:rPr lang="en-US" dirty="0" smtClean="0"/>
              <a:t> </a:t>
            </a:r>
            <a:r>
              <a:rPr lang="en-US" dirty="0" err="1" smtClean="0"/>
              <a:t>đầu</a:t>
            </a:r>
            <a:r>
              <a:rPr lang="en-US" dirty="0" smtClean="0"/>
              <a:t> </a:t>
            </a:r>
            <a:r>
              <a:rPr lang="en-US" dirty="0" err="1" smtClean="0"/>
              <a:t>mỗi</a:t>
            </a:r>
            <a:r>
              <a:rPr lang="en-US" dirty="0" smtClean="0"/>
              <a:t> </a:t>
            </a:r>
            <a:r>
              <a:rPr lang="en-US" dirty="0" err="1" smtClean="0"/>
              <a:t>từ</a:t>
            </a:r>
            <a:endParaRPr lang="en-US" dirty="0" smtClean="0"/>
          </a:p>
          <a:p>
            <a:pPr marL="0" indent="0">
              <a:buNone/>
            </a:pPr>
            <a:r>
              <a:rPr lang="en-US" dirty="0" err="1" smtClean="0"/>
              <a:t>Thực</a:t>
            </a:r>
            <a:r>
              <a:rPr lang="en-US" dirty="0" smtClean="0"/>
              <a:t> </a:t>
            </a:r>
            <a:r>
              <a:rPr lang="en-US" dirty="0" err="1" smtClean="0"/>
              <a:t>hiện</a:t>
            </a:r>
            <a:r>
              <a:rPr lang="en-US" dirty="0" smtClean="0"/>
              <a:t>: </a:t>
            </a:r>
            <a:r>
              <a:rPr lang="en-US" dirty="0" err="1" smtClean="0"/>
              <a:t>Chọn</a:t>
            </a:r>
            <a:r>
              <a:rPr lang="en-US" dirty="0" smtClean="0"/>
              <a:t> Home -&gt; (Group Font) Change case </a:t>
            </a:r>
          </a:p>
          <a:p>
            <a:pPr marL="0" indent="0">
              <a:buNone/>
            </a:pP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1668" t="11287" r="57331" b="69451"/>
          <a:stretch/>
        </p:blipFill>
        <p:spPr bwMode="auto">
          <a:xfrm>
            <a:off x="3886200" y="4206239"/>
            <a:ext cx="2133600" cy="2100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52400" y="4656212"/>
            <a:ext cx="3638550"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Ký</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tự</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đầu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câu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chữ</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hoa</a:t>
            </a:r>
            <a:endParaRPr lang="en-US" sz="2400" b="1" dirty="0">
              <a:latin typeface="Times New Roman" pitchFamily="18" charset="0"/>
              <a:cs typeface="Times New Roman" pitchFamily="18" charset="0"/>
            </a:endParaRPr>
          </a:p>
        </p:txBody>
      </p:sp>
      <p:cxnSp>
        <p:nvCxnSpPr>
          <p:cNvPr id="8" name="Straight Arrow Connector 7"/>
          <p:cNvCxnSpPr/>
          <p:nvPr/>
        </p:nvCxnSpPr>
        <p:spPr>
          <a:xfrm flipV="1">
            <a:off x="3581400" y="4800602"/>
            <a:ext cx="685800" cy="16853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152400" y="5458147"/>
            <a:ext cx="3352800"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Tất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cả</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chữ</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thường</a:t>
            </a:r>
            <a:endParaRPr lang="en-US" sz="2400" b="1" dirty="0">
              <a:latin typeface="Times New Roman" pitchFamily="18" charset="0"/>
              <a:cs typeface="Times New Roman" pitchFamily="18" charset="0"/>
            </a:endParaRPr>
          </a:p>
        </p:txBody>
      </p:sp>
      <p:cxnSp>
        <p:nvCxnSpPr>
          <p:cNvPr id="13" name="Straight Arrow Connector 12"/>
          <p:cNvCxnSpPr/>
          <p:nvPr/>
        </p:nvCxnSpPr>
        <p:spPr>
          <a:xfrm flipV="1">
            <a:off x="3048000" y="5137666"/>
            <a:ext cx="1219200" cy="50514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5" name="TextBox 14"/>
          <p:cNvSpPr txBox="1"/>
          <p:nvPr/>
        </p:nvSpPr>
        <p:spPr>
          <a:xfrm>
            <a:off x="6257924" y="3995086"/>
            <a:ext cx="2886075"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Tất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cả</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là</a:t>
            </a:r>
            <a:r>
              <a:rPr lang="en-US" sz="2400" b="1" dirty="0" smtClean="0">
                <a:latin typeface="Times New Roman" pitchFamily="18" charset="0"/>
                <a:cs typeface="Times New Roman" pitchFamily="18" charset="0"/>
              </a:rPr>
              <a:t> in </a:t>
            </a:r>
            <a:r>
              <a:rPr lang="en-US" sz="2400" b="1" dirty="0" err="1" smtClean="0">
                <a:latin typeface="Times New Roman" pitchFamily="18" charset="0"/>
                <a:cs typeface="Times New Roman" pitchFamily="18" charset="0"/>
              </a:rPr>
              <a:t>hoa</a:t>
            </a:r>
            <a:endParaRPr lang="en-US" sz="2400" b="1" dirty="0">
              <a:latin typeface="Times New Roman" pitchFamily="18" charset="0"/>
              <a:cs typeface="Times New Roman" pitchFamily="18" charset="0"/>
            </a:endParaRPr>
          </a:p>
        </p:txBody>
      </p:sp>
      <p:cxnSp>
        <p:nvCxnSpPr>
          <p:cNvPr id="16" name="Straight Arrow Connector 15"/>
          <p:cNvCxnSpPr/>
          <p:nvPr/>
        </p:nvCxnSpPr>
        <p:spPr>
          <a:xfrm flipH="1">
            <a:off x="5257800" y="4456751"/>
            <a:ext cx="1114730" cy="93348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8" name="TextBox 17"/>
          <p:cNvSpPr txBox="1"/>
          <p:nvPr/>
        </p:nvSpPr>
        <p:spPr>
          <a:xfrm>
            <a:off x="6400800" y="4567535"/>
            <a:ext cx="2812948"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Chữ</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viết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hoa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đầu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từ</a:t>
            </a:r>
            <a:endParaRPr lang="en-US" sz="2400" b="1" dirty="0">
              <a:latin typeface="Times New Roman" pitchFamily="18" charset="0"/>
              <a:cs typeface="Times New Roman" pitchFamily="18" charset="0"/>
            </a:endParaRPr>
          </a:p>
        </p:txBody>
      </p:sp>
      <p:cxnSp>
        <p:nvCxnSpPr>
          <p:cNvPr id="19" name="Straight Arrow Connector 18"/>
          <p:cNvCxnSpPr/>
          <p:nvPr/>
        </p:nvCxnSpPr>
        <p:spPr>
          <a:xfrm flipH="1">
            <a:off x="5995219" y="5003422"/>
            <a:ext cx="976466" cy="73402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0" name="TextBox 19"/>
          <p:cNvSpPr txBox="1"/>
          <p:nvPr/>
        </p:nvSpPr>
        <p:spPr>
          <a:xfrm>
            <a:off x="6372530" y="5535127"/>
            <a:ext cx="2085670" cy="830997"/>
          </a:xfrm>
          <a:prstGeom prst="rect">
            <a:avLst/>
          </a:prstGeom>
          <a:noFill/>
        </p:spPr>
        <p:txBody>
          <a:bodyPr wrap="square" rtlCol="0">
            <a:spAutoFit/>
          </a:bodyPr>
          <a:lstStyle/>
          <a:p>
            <a:pPr algn="ctr"/>
            <a:r>
              <a:rPr lang="en-US" sz="2400" b="1" dirty="0" err="1" smtClean="0">
                <a:latin typeface="Times New Roman" pitchFamily="18" charset="0"/>
                <a:cs typeface="Times New Roman" pitchFamily="18" charset="0"/>
              </a:rPr>
              <a:t>Đảo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ngược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lại</a:t>
            </a:r>
            <a:r>
              <a:rPr lang="en-US" sz="2400" b="1" dirty="0" smtClean="0">
                <a:latin typeface="Times New Roman" pitchFamily="18" charset="0"/>
                <a:cs typeface="Times New Roman" pitchFamily="18" charset="0"/>
              </a:rPr>
              <a:t> so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ban </a:t>
            </a:r>
            <a:r>
              <a:rPr lang="en-US" sz="2400" b="1" dirty="0" err="1" smtClean="0">
                <a:latin typeface="Times New Roman" pitchFamily="18" charset="0"/>
                <a:cs typeface="Times New Roman" pitchFamily="18" charset="0"/>
              </a:rPr>
              <a:t>đầu</a:t>
            </a:r>
            <a:endParaRPr lang="en-US" sz="2400" b="1" dirty="0">
              <a:latin typeface="Times New Roman" pitchFamily="18" charset="0"/>
              <a:cs typeface="Times New Roman" pitchFamily="18" charset="0"/>
            </a:endParaRPr>
          </a:p>
        </p:txBody>
      </p:sp>
      <p:cxnSp>
        <p:nvCxnSpPr>
          <p:cNvPr id="21" name="Straight Arrow Connector 20"/>
          <p:cNvCxnSpPr/>
          <p:nvPr/>
        </p:nvCxnSpPr>
        <p:spPr>
          <a:xfrm flipH="1">
            <a:off x="5385619" y="5832101"/>
            <a:ext cx="976466" cy="26389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38748213"/>
      </p:ext>
    </p:extLst>
  </p:cSld>
  <p:clrMapOvr>
    <a:masterClrMapping/>
  </p:clrMapOvr>
  <p:transition>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2.2 Định dạng đoạn</a:t>
            </a:r>
          </a:p>
        </p:txBody>
      </p:sp>
      <p:sp>
        <p:nvSpPr>
          <p:cNvPr id="3" name="Content Placeholder 2"/>
          <p:cNvSpPr>
            <a:spLocks noGrp="1"/>
          </p:cNvSpPr>
          <p:nvPr>
            <p:ph idx="1"/>
          </p:nvPr>
        </p:nvSpPr>
        <p:spPr/>
        <p:txBody>
          <a:bodyPr/>
          <a:lstStyle/>
          <a:p>
            <a:pPr marL="0" indent="457200">
              <a:buNone/>
            </a:pPr>
            <a:r>
              <a:rPr lang="en-US" sz="2800" smtClean="0"/>
              <a:t>Đoạn văn bản (Paragraph) là tập hợp các từ được kết thúc bằng dấu ngắt đoạn do bấm Enter.</a:t>
            </a:r>
          </a:p>
          <a:p>
            <a:pPr marL="0" indent="457200">
              <a:buNone/>
            </a:pPr>
            <a:r>
              <a:rPr lang="en-US" sz="2800" i="1" smtClean="0">
                <a:solidFill>
                  <a:srgbClr val="FF0000"/>
                </a:solidFill>
              </a:rPr>
              <a:t>Chú ý</a:t>
            </a:r>
            <a:r>
              <a:rPr lang="en-US" sz="2800" smtClean="0"/>
              <a:t>: Để xuống nhưng không bắt đầu bằng một đoạn mới ta nhấn tổ hợp phím </a:t>
            </a:r>
            <a:r>
              <a:rPr lang="en-US" sz="2800" b="1" smtClean="0"/>
              <a:t>Shift+Enter</a:t>
            </a:r>
            <a:endParaRPr lang="en-US" b="1"/>
          </a:p>
        </p:txBody>
      </p:sp>
    </p:spTree>
    <p:extLst>
      <p:ext uri="{BB962C8B-B14F-4D97-AF65-F5344CB8AC3E}">
        <p14:creationId xmlns:p14="http://schemas.microsoft.com/office/powerpoint/2010/main" val="146288701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 </a:t>
            </a:r>
            <a:r>
              <a:rPr lang="en-US" b="1" dirty="0" err="1" smtClean="0"/>
              <a:t>Tổng</a:t>
            </a:r>
            <a:r>
              <a:rPr lang="en-US" b="1" dirty="0" smtClean="0"/>
              <a:t> </a:t>
            </a:r>
            <a:r>
              <a:rPr lang="en-US" b="1" dirty="0" err="1" smtClean="0"/>
              <a:t>quan</a:t>
            </a:r>
            <a:r>
              <a:rPr lang="en-US" b="1" dirty="0" smtClean="0"/>
              <a:t> Word 2010</a:t>
            </a:r>
            <a:endParaRPr lang="en-US" b="1" dirty="0"/>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smtClean="0"/>
              <a:t>Giới thiệu Word 2010</a:t>
            </a:r>
          </a:p>
          <a:p>
            <a:pPr>
              <a:buFont typeface="Courier New" pitchFamily="49" charset="0"/>
              <a:buChar char="o"/>
            </a:pPr>
            <a:r>
              <a:rPr lang="en-US" sz="2800" smtClean="0"/>
              <a:t>Mở/đóng Word 2010</a:t>
            </a:r>
          </a:p>
          <a:p>
            <a:pPr>
              <a:buFont typeface="Courier New" pitchFamily="49" charset="0"/>
              <a:buChar char="o"/>
            </a:pPr>
            <a:r>
              <a:rPr lang="en-US" sz="2800" smtClean="0"/>
              <a:t>Cách sử dụng Tiếng Việt</a:t>
            </a:r>
          </a:p>
          <a:p>
            <a:pPr>
              <a:buFont typeface="Courier New" pitchFamily="49" charset="0"/>
              <a:buChar char="o"/>
            </a:pPr>
            <a:r>
              <a:rPr lang="en-US" sz="2800" smtClean="0"/>
              <a:t>Các thao tác với File</a:t>
            </a:r>
          </a:p>
          <a:p>
            <a:pPr>
              <a:buFont typeface="Courier New" pitchFamily="49" charset="0"/>
              <a:buChar char="o"/>
            </a:pPr>
            <a:r>
              <a:rPr lang="en-US" sz="2800" smtClean="0"/>
              <a:t>Các thao tác cơ bản</a:t>
            </a:r>
          </a:p>
          <a:p>
            <a:pPr marL="514350" indent="-514350">
              <a:buAutoNum type="arabicPeriod"/>
            </a:pPr>
            <a:endParaRPr lang="en-US" sz="2800" smtClean="0"/>
          </a:p>
          <a:p>
            <a:pPr marL="514350" indent="-514350">
              <a:buAutoNum type="arabicPeriod"/>
            </a:pPr>
            <a:endParaRPr lang="en-US" sz="2800" smtClean="0"/>
          </a:p>
          <a:p>
            <a:pPr marL="514350" indent="-514350">
              <a:buAutoNum type="arabicPeriod"/>
            </a:pPr>
            <a:endParaRPr lang="en-US" sz="2800" smtClean="0"/>
          </a:p>
          <a:p>
            <a:pPr marL="0" indent="0">
              <a:buNone/>
            </a:pPr>
            <a:endParaRPr lang="en-US" sz="2800" b="1" smtClean="0"/>
          </a:p>
        </p:txBody>
      </p:sp>
    </p:spTree>
    <p:extLst>
      <p:ext uri="{BB962C8B-B14F-4D97-AF65-F5344CB8AC3E}">
        <p14:creationId xmlns:p14="http://schemas.microsoft.com/office/powerpoint/2010/main" val="248957248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2.2 Định dạng đoạn (tt)</a:t>
            </a:r>
          </a:p>
        </p:txBody>
      </p:sp>
      <p:sp>
        <p:nvSpPr>
          <p:cNvPr id="3" name="Content Placeholder 2"/>
          <p:cNvSpPr>
            <a:spLocks noGrp="1"/>
          </p:cNvSpPr>
          <p:nvPr>
            <p:ph idx="1"/>
          </p:nvPr>
        </p:nvSpPr>
        <p:spPr/>
        <p:txBody>
          <a:bodyPr/>
          <a:lstStyle/>
          <a:p>
            <a:pPr marL="0" indent="0">
              <a:buNone/>
            </a:pPr>
            <a:r>
              <a:rPr lang="en-US" sz="2800" b="1" smtClean="0"/>
              <a:t>2.2.1 Định dạng bằng hộp thoại Paragraph</a:t>
            </a:r>
          </a:p>
          <a:p>
            <a:pPr marL="0" indent="515938">
              <a:buNone/>
            </a:pPr>
            <a:r>
              <a:rPr lang="en-US" sz="2800" smtClean="0"/>
              <a:t>Để định dạng đoạn, thực hiện các bước sau:</a:t>
            </a:r>
          </a:p>
          <a:p>
            <a:pPr lvl="2">
              <a:buFont typeface="Wingdings" pitchFamily="2" charset="2"/>
              <a:buChar char="q"/>
            </a:pPr>
            <a:r>
              <a:rPr lang="en-US" smtClean="0"/>
              <a:t> Chọn đoạn văn bản cần định dạng</a:t>
            </a:r>
          </a:p>
          <a:p>
            <a:pPr lvl="2">
              <a:buFont typeface="Wingdings" pitchFamily="2" charset="2"/>
              <a:buChar char="q"/>
            </a:pPr>
            <a:r>
              <a:rPr lang="en-US" smtClean="0"/>
              <a:t> Vào </a:t>
            </a:r>
            <a:r>
              <a:rPr lang="en-US" b="1" smtClean="0"/>
              <a:t>Home</a:t>
            </a:r>
            <a:r>
              <a:rPr lang="en-US" smtClean="0"/>
              <a:t> -&gt; chọn </a:t>
            </a:r>
            <a:r>
              <a:rPr lang="en-US" b="1" smtClean="0"/>
              <a:t>Paragraph</a:t>
            </a:r>
          </a:p>
          <a:p>
            <a:pPr marL="800100" lvl="2" indent="0">
              <a:buNone/>
            </a:pPr>
            <a:r>
              <a:rPr lang="en-US" smtClean="0"/>
              <a:t>Hộp thoại Paragrap xuất hiện</a:t>
            </a:r>
            <a:endParaRPr lang="en-US"/>
          </a:p>
        </p:txBody>
      </p:sp>
    </p:spTree>
    <p:extLst>
      <p:ext uri="{BB962C8B-B14F-4D97-AF65-F5344CB8AC3E}">
        <p14:creationId xmlns:p14="http://schemas.microsoft.com/office/powerpoint/2010/main" val="121634901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circle(in)">
                                      <p:cBhvr>
                                        <p:cTn id="25"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2.2 Định dạng đoạn (tt)</a:t>
            </a:r>
          </a:p>
        </p:txBody>
      </p:sp>
      <p:sp>
        <p:nvSpPr>
          <p:cNvPr id="3" name="Content Placeholder 2"/>
          <p:cNvSpPr>
            <a:spLocks noGrp="1"/>
          </p:cNvSpPr>
          <p:nvPr>
            <p:ph idx="1"/>
          </p:nvPr>
        </p:nvSpPr>
        <p:spPr/>
        <p:txBody>
          <a:bodyPr/>
          <a:lstStyle/>
          <a:p>
            <a:pPr marL="0" indent="0">
              <a:buNone/>
            </a:pPr>
            <a:r>
              <a:rPr lang="en-US" sz="2800" b="1" i="1" smtClean="0"/>
              <a:t>Hộp thoại Paragraph</a:t>
            </a:r>
          </a:p>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8774" y="1676400"/>
            <a:ext cx="3664262"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381000" y="2537791"/>
            <a:ext cx="3048000" cy="1828800"/>
          </a:xfrm>
          <a:prstGeom prst="wedgeRoundRectCallout">
            <a:avLst>
              <a:gd name="adj1" fmla="val 144557"/>
              <a:gd name="adj2" fmla="val -5299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marL="973138" indent="-973138"/>
            <a:r>
              <a:rPr lang="en-US" b="1" smtClean="0">
                <a:latin typeface="Times New Roman" pitchFamily="18" charset="0"/>
                <a:cs typeface="Times New Roman" pitchFamily="18" charset="0"/>
              </a:rPr>
              <a:t>Aligment: Dùng để căn chỉnh lề</a:t>
            </a:r>
          </a:p>
          <a:p>
            <a:r>
              <a:rPr lang="en-US" b="1" smtClean="0">
                <a:latin typeface="Times New Roman" pitchFamily="18" charset="0"/>
                <a:cs typeface="Times New Roman" pitchFamily="18" charset="0"/>
              </a:rPr>
              <a:t>Left: Canh lề trái</a:t>
            </a:r>
          </a:p>
          <a:p>
            <a:r>
              <a:rPr lang="en-US" b="1" smtClean="0">
                <a:latin typeface="Times New Roman" pitchFamily="18" charset="0"/>
                <a:cs typeface="Times New Roman" pitchFamily="18" charset="0"/>
              </a:rPr>
              <a:t>Right: Canh lề phải</a:t>
            </a:r>
          </a:p>
          <a:p>
            <a:r>
              <a:rPr lang="en-US" b="1" smtClean="0">
                <a:latin typeface="Times New Roman" pitchFamily="18" charset="0"/>
                <a:cs typeface="Times New Roman" pitchFamily="18" charset="0"/>
              </a:rPr>
              <a:t>Center: Canh lề giữa</a:t>
            </a:r>
          </a:p>
          <a:p>
            <a:r>
              <a:rPr lang="en-US" b="1" smtClean="0">
                <a:latin typeface="Times New Roman" pitchFamily="18" charset="0"/>
                <a:cs typeface="Times New Roman" pitchFamily="18" charset="0"/>
              </a:rPr>
              <a:t>Justified: Canh đều 2 bên</a:t>
            </a:r>
          </a:p>
        </p:txBody>
      </p:sp>
      <p:sp>
        <p:nvSpPr>
          <p:cNvPr id="8" name="Rounded Rectangular Callout 7"/>
          <p:cNvSpPr/>
          <p:nvPr/>
        </p:nvSpPr>
        <p:spPr>
          <a:xfrm>
            <a:off x="1871870" y="4472609"/>
            <a:ext cx="2723322" cy="785191"/>
          </a:xfrm>
          <a:prstGeom prst="wedgeRoundRectCallout">
            <a:avLst>
              <a:gd name="adj1" fmla="val 75969"/>
              <a:gd name="adj2" fmla="val -22481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Indentation: Dùng để thay đổi vị trí canh lề</a:t>
            </a:r>
          </a:p>
        </p:txBody>
      </p:sp>
      <p:sp>
        <p:nvSpPr>
          <p:cNvPr id="9" name="Rounded Rectangular Callout 8"/>
          <p:cNvSpPr/>
          <p:nvPr/>
        </p:nvSpPr>
        <p:spPr>
          <a:xfrm>
            <a:off x="4631635" y="5006009"/>
            <a:ext cx="2723322" cy="785191"/>
          </a:xfrm>
          <a:prstGeom prst="wedgeRoundRectCallout">
            <a:avLst>
              <a:gd name="adj1" fmla="val 3153"/>
              <a:gd name="adj2" fmla="val -13271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Điều chỉnh khoảng cách các đoạn</a:t>
            </a:r>
          </a:p>
        </p:txBody>
      </p:sp>
      <p:sp>
        <p:nvSpPr>
          <p:cNvPr id="10" name="Rounded Rectangular Callout 9"/>
          <p:cNvSpPr/>
          <p:nvPr/>
        </p:nvSpPr>
        <p:spPr>
          <a:xfrm>
            <a:off x="6172200" y="3352800"/>
            <a:ext cx="2517932" cy="457200"/>
          </a:xfrm>
          <a:prstGeom prst="wedgeRoundRectCallout">
            <a:avLst>
              <a:gd name="adj1" fmla="val 8772"/>
              <a:gd name="adj2" fmla="val 13833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Khoảng cách các dòng</a:t>
            </a:r>
          </a:p>
        </p:txBody>
      </p:sp>
    </p:spTree>
    <p:extLst>
      <p:ext uri="{BB962C8B-B14F-4D97-AF65-F5344CB8AC3E}">
        <p14:creationId xmlns:p14="http://schemas.microsoft.com/office/powerpoint/2010/main" val="136729931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arn(inVertical)">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2.2 Định dạng đoạn (tt)</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38400" y="2713703"/>
            <a:ext cx="3984915" cy="158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124200" y="4266579"/>
            <a:ext cx="26670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Group Paragraph</a:t>
            </a:r>
            <a:endParaRPr lang="en-US">
              <a:latin typeface="Times New Roman" pitchFamily="18" charset="0"/>
              <a:cs typeface="Times New Roman" pitchFamily="18" charset="0"/>
            </a:endParaRPr>
          </a:p>
        </p:txBody>
      </p:sp>
      <p:sp>
        <p:nvSpPr>
          <p:cNvPr id="7" name="Rounded Rectangular Callout 6"/>
          <p:cNvSpPr/>
          <p:nvPr/>
        </p:nvSpPr>
        <p:spPr>
          <a:xfrm>
            <a:off x="533400" y="3505200"/>
            <a:ext cx="1828800" cy="533400"/>
          </a:xfrm>
          <a:prstGeom prst="wedgeRoundRectCallout">
            <a:avLst>
              <a:gd name="adj1" fmla="val 59812"/>
              <a:gd name="adj2" fmla="val -4533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dirty="0" err="1" smtClean="0">
                <a:latin typeface="Times New Roman" pitchFamily="18" charset="0"/>
                <a:cs typeface="Times New Roman" pitchFamily="18" charset="0"/>
              </a:rPr>
              <a:t>Canh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lề</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trái</a:t>
            </a:r>
            <a:endParaRPr lang="en-US" b="1" dirty="0">
              <a:latin typeface="Times New Roman" pitchFamily="18" charset="0"/>
              <a:cs typeface="Times New Roman" pitchFamily="18" charset="0"/>
            </a:endParaRPr>
          </a:p>
        </p:txBody>
      </p:sp>
      <p:sp>
        <p:nvSpPr>
          <p:cNvPr id="9" name="Rounded Rectangular Callout 8"/>
          <p:cNvSpPr/>
          <p:nvPr/>
        </p:nvSpPr>
        <p:spPr>
          <a:xfrm>
            <a:off x="1676400" y="4202669"/>
            <a:ext cx="1828800" cy="533400"/>
          </a:xfrm>
          <a:prstGeom prst="wedgeRoundRectCallout">
            <a:avLst>
              <a:gd name="adj1" fmla="val 29167"/>
              <a:gd name="adj2" fmla="val -13104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Canh lề giữa</a:t>
            </a:r>
            <a:endParaRPr lang="en-US" b="1">
              <a:latin typeface="Times New Roman" pitchFamily="18" charset="0"/>
              <a:cs typeface="Times New Roman" pitchFamily="18" charset="0"/>
            </a:endParaRPr>
          </a:p>
        </p:txBody>
      </p:sp>
      <p:sp>
        <p:nvSpPr>
          <p:cNvPr id="10" name="Rounded Rectangular Callout 9"/>
          <p:cNvSpPr/>
          <p:nvPr/>
        </p:nvSpPr>
        <p:spPr>
          <a:xfrm>
            <a:off x="1600200" y="2057400"/>
            <a:ext cx="1828800" cy="533400"/>
          </a:xfrm>
          <a:prstGeom prst="wedgeRoundRectCallout">
            <a:avLst>
              <a:gd name="adj1" fmla="val 55780"/>
              <a:gd name="adj2" fmla="val 22286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dirty="0" err="1" smtClean="0">
                <a:latin typeface="Times New Roman" pitchFamily="18" charset="0"/>
                <a:cs typeface="Times New Roman" pitchFamily="18" charset="0"/>
              </a:rPr>
              <a:t>Canh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lề</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phải</a:t>
            </a:r>
            <a:endParaRPr lang="en-US" b="1" dirty="0">
              <a:latin typeface="Times New Roman" pitchFamily="18" charset="0"/>
              <a:cs typeface="Times New Roman" pitchFamily="18" charset="0"/>
            </a:endParaRPr>
          </a:p>
        </p:txBody>
      </p:sp>
      <p:sp>
        <p:nvSpPr>
          <p:cNvPr id="11" name="Rounded Rectangular Callout 10"/>
          <p:cNvSpPr/>
          <p:nvPr/>
        </p:nvSpPr>
        <p:spPr>
          <a:xfrm>
            <a:off x="3605981" y="2072148"/>
            <a:ext cx="1828800" cy="533400"/>
          </a:xfrm>
          <a:prstGeom prst="wedgeRoundRectCallout">
            <a:avLst>
              <a:gd name="adj1" fmla="val -36155"/>
              <a:gd name="adj2" fmla="val 22286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Canh lề 2 bên</a:t>
            </a:r>
            <a:endParaRPr lang="en-US" b="1">
              <a:latin typeface="Times New Roman" pitchFamily="18" charset="0"/>
              <a:cs typeface="Times New Roman" pitchFamily="18" charset="0"/>
            </a:endParaRPr>
          </a:p>
        </p:txBody>
      </p:sp>
      <p:sp>
        <p:nvSpPr>
          <p:cNvPr id="12" name="Rounded Rectangular Callout 11"/>
          <p:cNvSpPr/>
          <p:nvPr/>
        </p:nvSpPr>
        <p:spPr>
          <a:xfrm>
            <a:off x="5791200" y="3999879"/>
            <a:ext cx="2286000" cy="736190"/>
          </a:xfrm>
          <a:prstGeom prst="wedgeRoundRectCallout">
            <a:avLst>
              <a:gd name="adj1" fmla="val -103736"/>
              <a:gd name="adj2" fmla="val -8432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Thay đổi khoảng cách dòng đoạn</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3849615592"/>
      </p:ext>
    </p:extLst>
  </p:cSld>
  <p:clrMapOvr>
    <a:masterClrMapping/>
  </p:clrMapOvr>
  <p:transition>
    <p:check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2.3 Thiết lập Tab</a:t>
            </a:r>
          </a:p>
        </p:txBody>
      </p:sp>
      <p:sp>
        <p:nvSpPr>
          <p:cNvPr id="3" name="Content Placeholder 2"/>
          <p:cNvSpPr>
            <a:spLocks noGrp="1"/>
          </p:cNvSpPr>
          <p:nvPr>
            <p:ph idx="1"/>
          </p:nvPr>
        </p:nvSpPr>
        <p:spPr/>
        <p:txBody>
          <a:bodyPr>
            <a:normAutofit/>
          </a:bodyPr>
          <a:lstStyle/>
          <a:p>
            <a:pPr marL="0" indent="515938">
              <a:buNone/>
            </a:pPr>
            <a:r>
              <a:rPr lang="en-US" sz="2800" smtClean="0"/>
              <a:t>Thiết lập Tab là đặt một điểm dừng (Tab Stop) mà con trỏ sẽ dịch chuyển đến điểm này khi người dùng nhấn phím Tab.</a:t>
            </a:r>
          </a:p>
          <a:p>
            <a:pPr marL="0" indent="515938">
              <a:buNone/>
            </a:pPr>
            <a:r>
              <a:rPr lang="en-US" sz="2800" smtClean="0"/>
              <a:t>Nếu không đặt Tab stop, khi nhấn Tab thì con trỏ sẽ nhảy đến vị trí cố định được quy định trong mục Default Tab Stop (mặc định là 0.5 inch =1.27 cm).</a:t>
            </a:r>
          </a:p>
          <a:p>
            <a:pPr marL="0" indent="0">
              <a:buNone/>
            </a:pPr>
            <a:endParaRPr lang="en-US"/>
          </a:p>
        </p:txBody>
      </p:sp>
    </p:spTree>
    <p:extLst>
      <p:ext uri="{BB962C8B-B14F-4D97-AF65-F5344CB8AC3E}">
        <p14:creationId xmlns:p14="http://schemas.microsoft.com/office/powerpoint/2010/main" val="92426897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2.3 Thiết lập Tab (tt)</a:t>
            </a:r>
          </a:p>
        </p:txBody>
      </p:sp>
      <p:sp>
        <p:nvSpPr>
          <p:cNvPr id="3" name="Content Placeholder 2"/>
          <p:cNvSpPr>
            <a:spLocks noGrp="1"/>
          </p:cNvSpPr>
          <p:nvPr>
            <p:ph idx="1"/>
          </p:nvPr>
        </p:nvSpPr>
        <p:spPr/>
        <p:txBody>
          <a:bodyPr>
            <a:normAutofit/>
          </a:bodyPr>
          <a:lstStyle/>
          <a:p>
            <a:pPr marL="0" indent="0">
              <a:buNone/>
            </a:pPr>
            <a:r>
              <a:rPr lang="en-US" b="1" smtClean="0"/>
              <a:t>2.3.1 </a:t>
            </a:r>
            <a:r>
              <a:rPr lang="en-US" b="1"/>
              <a:t>Các loại </a:t>
            </a:r>
            <a:r>
              <a:rPr lang="en-US" b="1" smtClean="0"/>
              <a:t>Tab</a:t>
            </a:r>
            <a:endParaRPr lang="en-US" b="1"/>
          </a:p>
          <a:p>
            <a:pPr lvl="1">
              <a:buFont typeface="Courier New" pitchFamily="49" charset="0"/>
              <a:buChar char="o"/>
            </a:pPr>
            <a:r>
              <a:rPr lang="en-US"/>
              <a:t>(Left tab): Là tab canh </a:t>
            </a:r>
            <a:r>
              <a:rPr lang="en-US" smtClean="0"/>
              <a:t>trái </a:t>
            </a:r>
            <a:endParaRPr lang="en-US"/>
          </a:p>
          <a:p>
            <a:pPr lvl="1">
              <a:buFont typeface="Courier New" pitchFamily="49" charset="0"/>
              <a:buChar char="o"/>
            </a:pPr>
            <a:r>
              <a:rPr lang="en-US"/>
              <a:t>(Right Tab): Là Tab canh phải</a:t>
            </a:r>
          </a:p>
          <a:p>
            <a:pPr lvl="1">
              <a:buFont typeface="Courier New" pitchFamily="49" charset="0"/>
              <a:buChar char="o"/>
            </a:pPr>
            <a:r>
              <a:rPr lang="en-US"/>
              <a:t>(Center Tab): Là Tab canh giữa</a:t>
            </a:r>
          </a:p>
          <a:p>
            <a:pPr lvl="1">
              <a:buFont typeface="Courier New" pitchFamily="49" charset="0"/>
              <a:buChar char="o"/>
            </a:pPr>
            <a:r>
              <a:rPr lang="en-US"/>
              <a:t>Decimal Tab: Là Tab canh lấy chuẩn là dấu phân các phần thập phân.</a:t>
            </a:r>
          </a:p>
          <a:p>
            <a:pPr lvl="1">
              <a:buFont typeface="Courier New" pitchFamily="49" charset="0"/>
              <a:buChar char="o"/>
            </a:pPr>
            <a:r>
              <a:rPr lang="en-US"/>
              <a:t>(Bar Tab): Là Tab chèn thêm một gạch thẳng đứng “|” vào vị trí Tab dừng</a:t>
            </a:r>
          </a:p>
          <a:p>
            <a:pPr marL="0"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3505" y="2035456"/>
            <a:ext cx="36576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3945" y="3048000"/>
            <a:ext cx="36576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8185" y="2514600"/>
            <a:ext cx="36576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4941" y="3962400"/>
            <a:ext cx="36576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30240" y="4876800"/>
            <a:ext cx="365760"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22654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wipe(down)">
                                      <p:cBhvr>
                                        <p:cTn id="16" dur="500"/>
                                        <p:tgtEl>
                                          <p:spTgt spid="307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wipe(down)">
                                      <p:cBhvr>
                                        <p:cTn id="24" dur="500"/>
                                        <p:tgtEl>
                                          <p:spTgt spid="307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down)">
                                      <p:cBhvr>
                                        <p:cTn id="29" dur="500"/>
                                        <p:tgtEl>
                                          <p:spTgt spid="3">
                                            <p:txEl>
                                              <p:pRg st="3" end="3"/>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3075"/>
                                        </p:tgtEl>
                                        <p:attrNameLst>
                                          <p:attrName>style.visibility</p:attrName>
                                        </p:attrNameLst>
                                      </p:cBhvr>
                                      <p:to>
                                        <p:strVal val="visible"/>
                                      </p:to>
                                    </p:set>
                                    <p:animEffect transition="in" filter="wipe(down)">
                                      <p:cBhvr>
                                        <p:cTn id="32" dur="500"/>
                                        <p:tgtEl>
                                          <p:spTgt spid="30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down)">
                                      <p:cBhvr>
                                        <p:cTn id="37" dur="500"/>
                                        <p:tgtEl>
                                          <p:spTgt spid="3">
                                            <p:txEl>
                                              <p:pRg st="4" end="4"/>
                                            </p:txEl>
                                          </p:spTgt>
                                        </p:tgtEl>
                                      </p:cBhvr>
                                    </p:animEffect>
                                  </p:childTnLst>
                                </p:cTn>
                              </p:par>
                              <p:par>
                                <p:cTn id="38" presetID="22" presetClass="entr" presetSubtype="4" fill="hold" nodeType="withEffect">
                                  <p:stCondLst>
                                    <p:cond delay="0"/>
                                  </p:stCondLst>
                                  <p:childTnLst>
                                    <p:set>
                                      <p:cBhvr>
                                        <p:cTn id="39" dur="1" fill="hold">
                                          <p:stCondLst>
                                            <p:cond delay="0"/>
                                          </p:stCondLst>
                                        </p:cTn>
                                        <p:tgtEl>
                                          <p:spTgt spid="3077"/>
                                        </p:tgtEl>
                                        <p:attrNameLst>
                                          <p:attrName>style.visibility</p:attrName>
                                        </p:attrNameLst>
                                      </p:cBhvr>
                                      <p:to>
                                        <p:strVal val="visible"/>
                                      </p:to>
                                    </p:set>
                                    <p:animEffect transition="in" filter="wipe(down)">
                                      <p:cBhvr>
                                        <p:cTn id="40" dur="500"/>
                                        <p:tgtEl>
                                          <p:spTgt spid="307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wipe(down)">
                                      <p:cBhvr>
                                        <p:cTn id="45" dur="500"/>
                                        <p:tgtEl>
                                          <p:spTgt spid="3">
                                            <p:txEl>
                                              <p:pRg st="5" end="5"/>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3078"/>
                                        </p:tgtEl>
                                        <p:attrNameLst>
                                          <p:attrName>style.visibility</p:attrName>
                                        </p:attrNameLst>
                                      </p:cBhvr>
                                      <p:to>
                                        <p:strVal val="visible"/>
                                      </p:to>
                                    </p:set>
                                    <p:animEffect transition="in" filter="wipe(down)">
                                      <p:cBhvr>
                                        <p:cTn id="48"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2.3 Thiết lập Tab (tt)</a:t>
            </a:r>
          </a:p>
        </p:txBody>
      </p:sp>
      <p:sp>
        <p:nvSpPr>
          <p:cNvPr id="3" name="Content Placeholder 2"/>
          <p:cNvSpPr>
            <a:spLocks noGrp="1"/>
          </p:cNvSpPr>
          <p:nvPr>
            <p:ph idx="1"/>
          </p:nvPr>
        </p:nvSpPr>
        <p:spPr/>
        <p:txBody>
          <a:bodyPr/>
          <a:lstStyle/>
          <a:p>
            <a:pPr marL="0" indent="0">
              <a:buNone/>
            </a:pPr>
            <a:r>
              <a:rPr lang="en-US" sz="2800" b="1" smtClean="0"/>
              <a:t>2.3.2 Cách đặt Tab</a:t>
            </a:r>
          </a:p>
          <a:p>
            <a:pPr marL="0" indent="0">
              <a:buNone/>
            </a:pPr>
            <a:endParaRPr lang="en-US" sz="2800" b="1" smtClean="0"/>
          </a:p>
          <a:p>
            <a:pPr lvl="1">
              <a:buFont typeface="Wingdings" pitchFamily="2" charset="2"/>
              <a:buChar char="q"/>
            </a:pPr>
            <a:r>
              <a:rPr lang="en-US" sz="2400" smtClean="0"/>
              <a:t> Sử dụng thước định vị</a:t>
            </a:r>
          </a:p>
          <a:p>
            <a:pPr lvl="1">
              <a:buFont typeface="Wingdings" pitchFamily="2" charset="2"/>
              <a:buChar char="q"/>
            </a:pPr>
            <a:r>
              <a:rPr lang="en-US" sz="2400" smtClean="0"/>
              <a:t> Chọn vị trí muốn đặt Tab.</a:t>
            </a:r>
          </a:p>
          <a:p>
            <a:pPr lvl="1">
              <a:buFont typeface="Wingdings" pitchFamily="2" charset="2"/>
              <a:buChar char="q"/>
            </a:pPr>
            <a:r>
              <a:rPr lang="en-US" sz="2400" smtClean="0"/>
              <a:t> Kích vào nút Tab Align bên trái thước đo để chọn một loại Tab dừng cần đặt.</a:t>
            </a:r>
          </a:p>
          <a:p>
            <a:pPr lvl="1">
              <a:buFont typeface="Wingdings" pitchFamily="2" charset="2"/>
              <a:buChar char="q"/>
            </a:pPr>
            <a:r>
              <a:rPr lang="en-US" sz="2400" smtClean="0"/>
              <a:t> Kích chuột vào vị trí cần đặt Tab trên thanh thước, lúc đó sẽ xuất hiện dấu Tab trên thước</a:t>
            </a:r>
            <a:endParaRPr lang="en-US" sz="240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000" y="2057400"/>
            <a:ext cx="7645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066345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5362"/>
                                        </p:tgtEl>
                                        <p:attrNameLst>
                                          <p:attrName>style.visibility</p:attrName>
                                        </p:attrNameLst>
                                      </p:cBhvr>
                                      <p:to>
                                        <p:strVal val="visible"/>
                                      </p:to>
                                    </p:set>
                                    <p:animEffect transition="in" filter="barn(inVertical)">
                                      <p:cBhvr>
                                        <p:cTn id="18" dur="500"/>
                                        <p:tgtEl>
                                          <p:spTgt spid="1536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circle(in)">
                                      <p:cBhvr>
                                        <p:cTn id="30" dur="2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heel(1)">
                                      <p:cBhvr>
                                        <p:cTn id="35"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2.3 Thiết lập Tab (tt)</a:t>
            </a:r>
          </a:p>
        </p:txBody>
      </p:sp>
      <p:sp>
        <p:nvSpPr>
          <p:cNvPr id="3" name="Content Placeholder 2"/>
          <p:cNvSpPr>
            <a:spLocks noGrp="1"/>
          </p:cNvSpPr>
          <p:nvPr>
            <p:ph idx="1"/>
          </p:nvPr>
        </p:nvSpPr>
        <p:spPr/>
        <p:txBody>
          <a:bodyPr/>
          <a:lstStyle/>
          <a:p>
            <a:pPr marL="0" indent="0">
              <a:buNone/>
            </a:pPr>
            <a:r>
              <a:rPr lang="en-US" sz="2800" b="1" smtClean="0"/>
              <a:t>2.3.2 Cách đặt Tab</a:t>
            </a:r>
          </a:p>
          <a:p>
            <a:pPr marL="0" indent="0">
              <a:buNone/>
            </a:pPr>
            <a:endParaRPr lang="en-US" sz="2800" b="1" smtClean="0"/>
          </a:p>
          <a:p>
            <a:pPr lvl="1">
              <a:buFont typeface="Wingdings" pitchFamily="2" charset="2"/>
              <a:buChar char="q"/>
            </a:pPr>
            <a:r>
              <a:rPr lang="en-US" sz="2400" smtClean="0"/>
              <a:t> Sử dụng thước định vị</a:t>
            </a:r>
          </a:p>
          <a:p>
            <a:pPr lvl="1">
              <a:buFont typeface="Wingdings" pitchFamily="2" charset="2"/>
              <a:buChar char="q"/>
            </a:pPr>
            <a:r>
              <a:rPr lang="en-US" sz="2400" smtClean="0"/>
              <a:t> Chọn vị trí muốn đặt Tab.</a:t>
            </a:r>
          </a:p>
          <a:p>
            <a:pPr lvl="1">
              <a:buFont typeface="Wingdings" pitchFamily="2" charset="2"/>
              <a:buChar char="q"/>
            </a:pPr>
            <a:r>
              <a:rPr lang="en-US" sz="2400" smtClean="0"/>
              <a:t> Kích vào nút Tab Align bên trái thước đo để chọn một loại Tab dừng cần đặt.</a:t>
            </a:r>
          </a:p>
          <a:p>
            <a:pPr lvl="1">
              <a:buFont typeface="Wingdings" pitchFamily="2" charset="2"/>
              <a:buChar char="q"/>
            </a:pPr>
            <a:r>
              <a:rPr lang="en-US" sz="2400" smtClean="0"/>
              <a:t> Kích chuột vào vị trí cần đặt Tab trên thanh thước, lúc đó sẽ xuất hiện dấu Tab trên thước</a:t>
            </a:r>
            <a:endParaRPr lang="en-US" sz="240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000" y="2057400"/>
            <a:ext cx="7645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531215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5362"/>
                                        </p:tgtEl>
                                        <p:attrNameLst>
                                          <p:attrName>style.visibility</p:attrName>
                                        </p:attrNameLst>
                                      </p:cBhvr>
                                      <p:to>
                                        <p:strVal val="visible"/>
                                      </p:to>
                                    </p:set>
                                    <p:animEffect transition="in" filter="barn(inVertical)">
                                      <p:cBhvr>
                                        <p:cTn id="18" dur="500"/>
                                        <p:tgtEl>
                                          <p:spTgt spid="1536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circle(in)">
                                      <p:cBhvr>
                                        <p:cTn id="30" dur="2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heel(1)">
                                      <p:cBhvr>
                                        <p:cTn id="35"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2.3 Thiết lập Tab (tt)</a:t>
            </a:r>
          </a:p>
        </p:txBody>
      </p:sp>
      <p:sp>
        <p:nvSpPr>
          <p:cNvPr id="3" name="Content Placeholder 2"/>
          <p:cNvSpPr>
            <a:spLocks noGrp="1"/>
          </p:cNvSpPr>
          <p:nvPr>
            <p:ph idx="1"/>
          </p:nvPr>
        </p:nvSpPr>
        <p:spPr>
          <a:xfrm>
            <a:off x="457200" y="1600200"/>
            <a:ext cx="5638800" cy="4525963"/>
          </a:xfrm>
        </p:spPr>
        <p:txBody>
          <a:bodyPr>
            <a:normAutofit lnSpcReduction="10000"/>
          </a:bodyPr>
          <a:lstStyle/>
          <a:p>
            <a:pPr marL="0" indent="0">
              <a:buNone/>
            </a:pPr>
            <a:r>
              <a:rPr lang="en-US" sz="2800" b="1" smtClean="0"/>
              <a:t>2.3.3 Hiệu chỉnh Tab</a:t>
            </a:r>
          </a:p>
          <a:p>
            <a:pPr lvl="1">
              <a:buFont typeface="Wingdings" pitchFamily="2" charset="2"/>
              <a:buChar char="q"/>
            </a:pPr>
            <a:r>
              <a:rPr lang="en-US" sz="2400" smtClean="0"/>
              <a:t>Chọn vị trí muốn đặt</a:t>
            </a:r>
          </a:p>
          <a:p>
            <a:pPr lvl="1">
              <a:buFont typeface="Wingdings" pitchFamily="2" charset="2"/>
              <a:buChar char="q"/>
            </a:pPr>
            <a:r>
              <a:rPr lang="en-US" sz="2400" smtClean="0"/>
              <a:t>Vào </a:t>
            </a:r>
            <a:r>
              <a:rPr lang="en-US" sz="2400" b="1" smtClean="0"/>
              <a:t>Paragraph</a:t>
            </a:r>
            <a:r>
              <a:rPr lang="en-US" sz="2400" smtClean="0"/>
              <a:t> -&gt;Tab Hộp thoại Tab xuất hiện:</a:t>
            </a:r>
          </a:p>
          <a:p>
            <a:pPr marL="1371600" lvl="2" indent="-457200">
              <a:buFont typeface="Courier New" pitchFamily="49" charset="0"/>
              <a:buChar char="o"/>
            </a:pPr>
            <a:r>
              <a:rPr lang="en-US" smtClean="0"/>
              <a:t>Tab stop position: Vị trí của Tab</a:t>
            </a:r>
          </a:p>
          <a:p>
            <a:pPr marL="1371600" lvl="2" indent="-457200">
              <a:buFont typeface="Courier New" pitchFamily="49" charset="0"/>
              <a:buChar char="o"/>
            </a:pPr>
            <a:r>
              <a:rPr lang="en-US" smtClean="0"/>
              <a:t>Alignment: Canh lề cho Tab</a:t>
            </a:r>
          </a:p>
          <a:p>
            <a:pPr marL="1371600" lvl="2" indent="-457200">
              <a:buFont typeface="Courier New" pitchFamily="49" charset="0"/>
              <a:buChar char="o"/>
            </a:pPr>
            <a:r>
              <a:rPr lang="en-US" smtClean="0"/>
              <a:t>Leader: Chọn ký tự điền vào chỗ trống trước Tab</a:t>
            </a:r>
          </a:p>
          <a:p>
            <a:pPr marL="1371600" lvl="2" indent="-457200">
              <a:buFont typeface="Courier New" pitchFamily="49" charset="0"/>
              <a:buChar char="o"/>
            </a:pPr>
            <a:r>
              <a:rPr lang="en-US" smtClean="0"/>
              <a:t>Clear: Xóa Tab</a:t>
            </a:r>
          </a:p>
          <a:p>
            <a:pPr marL="1371600" lvl="2" indent="-457200">
              <a:buFont typeface="Courier New" pitchFamily="49" charset="0"/>
              <a:buChar char="o"/>
            </a:pPr>
            <a:r>
              <a:rPr lang="en-US" smtClean="0"/>
              <a:t>Clear All: Xóa hết Tab</a:t>
            </a: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2417" y="1697421"/>
            <a:ext cx="2438400" cy="288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438900" y="4724400"/>
            <a:ext cx="22098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Hộp thoại Tab</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320575305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fade">
                                      <p:cBhvr>
                                        <p:cTn id="23" dur="500"/>
                                        <p:tgtEl>
                                          <p:spTgt spid="409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500"/>
                                        <p:tgtEl>
                                          <p:spTgt spid="3">
                                            <p:txEl>
                                              <p:pRg st="6" end="6"/>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2.3 Thiết lập Tab (tt)</a:t>
            </a:r>
          </a:p>
        </p:txBody>
      </p:sp>
      <p:sp>
        <p:nvSpPr>
          <p:cNvPr id="3" name="Content Placeholder 2"/>
          <p:cNvSpPr>
            <a:spLocks noGrp="1"/>
          </p:cNvSpPr>
          <p:nvPr>
            <p:ph idx="1"/>
          </p:nvPr>
        </p:nvSpPr>
        <p:spPr/>
        <p:txBody>
          <a:bodyPr>
            <a:normAutofit/>
          </a:bodyPr>
          <a:lstStyle/>
          <a:p>
            <a:pPr marL="0" indent="0">
              <a:buNone/>
            </a:pPr>
            <a:r>
              <a:rPr lang="en-US" sz="2800" b="1" smtClean="0"/>
              <a:t>2.4.4 Xóa Tab</a:t>
            </a:r>
          </a:p>
          <a:p>
            <a:pPr marL="0" indent="457200">
              <a:buNone/>
            </a:pPr>
            <a:r>
              <a:rPr lang="en-US" sz="2800" i="1" smtClean="0"/>
              <a:t>Có 3 cách sau:</a:t>
            </a:r>
          </a:p>
          <a:p>
            <a:pPr lvl="1">
              <a:buFont typeface="Wingdings" pitchFamily="2" charset="2"/>
              <a:buChar char="q"/>
            </a:pPr>
            <a:r>
              <a:rPr lang="en-US" sz="2400" smtClean="0"/>
              <a:t> Kéo thả các điểm dừng trên thước định vị ra khỏi nó.</a:t>
            </a:r>
          </a:p>
          <a:p>
            <a:pPr lvl="1">
              <a:buFont typeface="Wingdings" pitchFamily="2" charset="2"/>
              <a:buChar char="q"/>
            </a:pPr>
            <a:r>
              <a:rPr lang="en-US" sz="2400" smtClean="0"/>
              <a:t> Trong cửa sổ Tabs, chọn </a:t>
            </a:r>
            <a:r>
              <a:rPr lang="en-US" sz="2400" b="1" i="1" smtClean="0"/>
              <a:t>Clear</a:t>
            </a:r>
            <a:r>
              <a:rPr lang="en-US" sz="2400" smtClean="0"/>
              <a:t> hoặc </a:t>
            </a:r>
            <a:r>
              <a:rPr lang="en-US" sz="2400" b="1" i="1" smtClean="0"/>
              <a:t>Clear All</a:t>
            </a:r>
            <a:r>
              <a:rPr lang="en-US" sz="2400" smtClean="0"/>
              <a:t> để hủy bỏ một hoặc tất cả các điểm dừng đã thiết lập</a:t>
            </a:r>
          </a:p>
          <a:p>
            <a:pPr lvl="1">
              <a:buFont typeface="Wingdings" pitchFamily="2" charset="2"/>
              <a:buChar char="q"/>
            </a:pPr>
            <a:r>
              <a:rPr lang="en-US" sz="2400" smtClean="0"/>
              <a:t> Nhấn tổ hợp phím </a:t>
            </a:r>
            <a:r>
              <a:rPr lang="en-US" sz="2400" b="1" smtClean="0"/>
              <a:t>Ctrl+Q</a:t>
            </a:r>
            <a:r>
              <a:rPr lang="en-US" sz="2400" smtClean="0"/>
              <a:t> để hủy bỏ tất cả các điểm dừng</a:t>
            </a:r>
          </a:p>
        </p:txBody>
      </p:sp>
    </p:spTree>
    <p:extLst>
      <p:ext uri="{BB962C8B-B14F-4D97-AF65-F5344CB8AC3E}">
        <p14:creationId xmlns:p14="http://schemas.microsoft.com/office/powerpoint/2010/main" val="57964456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down)">
                                      <p:cBhvr>
                                        <p:cTn id="24" dur="500"/>
                                        <p:tgtEl>
                                          <p:spTgt spid="3">
                                            <p:txEl>
                                              <p:pRg st="3" end="3"/>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2.4 Thiết lập Bullets và Numbering</a:t>
            </a:r>
          </a:p>
        </p:txBody>
      </p:sp>
      <p:sp>
        <p:nvSpPr>
          <p:cNvPr id="3" name="Content Placeholder 2"/>
          <p:cNvSpPr>
            <a:spLocks noGrp="1"/>
          </p:cNvSpPr>
          <p:nvPr>
            <p:ph idx="1"/>
          </p:nvPr>
        </p:nvSpPr>
        <p:spPr>
          <a:xfrm>
            <a:off x="457200" y="1600200"/>
            <a:ext cx="4876800" cy="4525963"/>
          </a:xfrm>
        </p:spPr>
        <p:txBody>
          <a:bodyPr>
            <a:normAutofit fontScale="77500" lnSpcReduction="20000"/>
          </a:bodyPr>
          <a:lstStyle/>
          <a:p>
            <a:pPr marL="0" indent="0">
              <a:buNone/>
            </a:pPr>
            <a:r>
              <a:rPr lang="en-US" b="1" smtClean="0"/>
              <a:t>2.4.1 Định dạng Bullets</a:t>
            </a:r>
          </a:p>
          <a:p>
            <a:pPr marL="0" indent="515938">
              <a:buNone/>
            </a:pPr>
            <a:r>
              <a:rPr lang="en-US" sz="3100" smtClean="0"/>
              <a:t>Đưa con trỏ soạn thảo đến vị trí cần chọn định dạng:</a:t>
            </a:r>
          </a:p>
          <a:p>
            <a:pPr lvl="1">
              <a:buFont typeface="Courier New" pitchFamily="49" charset="0"/>
              <a:buChar char="o"/>
            </a:pPr>
            <a:r>
              <a:rPr lang="en-US" b="1" smtClean="0"/>
              <a:t>Home</a:t>
            </a:r>
            <a:r>
              <a:rPr lang="en-US" smtClean="0"/>
              <a:t> -&gt; Nhóm </a:t>
            </a:r>
            <a:r>
              <a:rPr lang="en-US" b="1" smtClean="0"/>
              <a:t>Paragraph</a:t>
            </a:r>
            <a:r>
              <a:rPr lang="en-US" smtClean="0"/>
              <a:t> -&gt; chọn </a:t>
            </a:r>
            <a:r>
              <a:rPr lang="en-US" b="1" smtClean="0"/>
              <a:t>Bullets</a:t>
            </a:r>
          </a:p>
          <a:p>
            <a:pPr lvl="1">
              <a:buFont typeface="Courier New" pitchFamily="49" charset="0"/>
              <a:buChar char="o"/>
            </a:pPr>
            <a:r>
              <a:rPr lang="en-US" smtClean="0"/>
              <a:t>Sau đó chọn kiểu định dạng có sẵn trong bảng</a:t>
            </a:r>
          </a:p>
          <a:p>
            <a:r>
              <a:rPr lang="en-US" sz="3100" smtClean="0"/>
              <a:t>Nếu muốn chọn kiểu khác chưa có ta chọn </a:t>
            </a:r>
            <a:r>
              <a:rPr lang="en-US" sz="3100" b="1" smtClean="0"/>
              <a:t>Define New Bullets </a:t>
            </a:r>
            <a:r>
              <a:rPr lang="en-US" sz="3100" smtClean="0"/>
              <a:t>sau đó thiết lập:</a:t>
            </a:r>
          </a:p>
          <a:p>
            <a:pPr lvl="1">
              <a:buFont typeface="Courier New" pitchFamily="49" charset="0"/>
              <a:buChar char="o"/>
            </a:pPr>
            <a:r>
              <a:rPr lang="en-US" smtClean="0"/>
              <a:t>Symbol</a:t>
            </a:r>
          </a:p>
          <a:p>
            <a:pPr lvl="1">
              <a:buFont typeface="Courier New" pitchFamily="49" charset="0"/>
              <a:buChar char="o"/>
            </a:pPr>
            <a:r>
              <a:rPr lang="en-US" smtClean="0"/>
              <a:t>Picture</a:t>
            </a:r>
          </a:p>
          <a:p>
            <a:pPr lvl="1">
              <a:buFont typeface="Courier New" pitchFamily="49" charset="0"/>
              <a:buChar char="o"/>
            </a:pPr>
            <a:r>
              <a:rPr lang="en-US" smtClean="0"/>
              <a:t>Hoặc font</a:t>
            </a: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240" t="6366" r="46082" b="67588"/>
          <a:stretch/>
        </p:blipFill>
        <p:spPr bwMode="auto">
          <a:xfrm>
            <a:off x="5321265" y="2971800"/>
            <a:ext cx="3468240" cy="214500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248400" y="5121720"/>
            <a:ext cx="1828800" cy="369332"/>
          </a:xfrm>
          <a:prstGeom prst="rect">
            <a:avLst/>
          </a:prstGeom>
          <a:noFill/>
        </p:spPr>
        <p:txBody>
          <a:bodyPr wrap="square" rtlCol="0">
            <a:spAutoFit/>
          </a:bodyPr>
          <a:lstStyle/>
          <a:p>
            <a:r>
              <a:rPr lang="en-US" b="1" i="1" smtClean="0">
                <a:latin typeface="Times New Roman" pitchFamily="18" charset="0"/>
                <a:cs typeface="Times New Roman" pitchFamily="18" charset="0"/>
              </a:rPr>
              <a:t>Công cụ Bullets</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54562653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par>
                                <p:cTn id="15" presetID="6" presetClass="entr" presetSubtype="16"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circle(in)">
                                      <p:cBhvr>
                                        <p:cTn id="17" dur="2000"/>
                                        <p:tgtEl>
                                          <p:spTgt spid="4098"/>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2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arn(inVertical)">
                                      <p:cBhvr>
                                        <p:cTn id="25" dur="500"/>
                                        <p:tgtEl>
                                          <p:spTgt spid="3">
                                            <p:txEl>
                                              <p:pRg st="2" end="2"/>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arn(inVertic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wheel(1)">
                                      <p:cBhvr>
                                        <p:cTn id="38" dur="2000"/>
                                        <p:tgtEl>
                                          <p:spTgt spid="3">
                                            <p:txEl>
                                              <p:pRg st="5" end="5"/>
                                            </p:txEl>
                                          </p:spTgt>
                                        </p:tgtEl>
                                      </p:cBhvr>
                                    </p:animEffect>
                                  </p:childTnLst>
                                </p:cTn>
                              </p:par>
                              <p:par>
                                <p:cTn id="39" presetID="21" presetClass="entr" presetSubtype="1" fill="hold"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heel(1)">
                                      <p:cBhvr>
                                        <p:cTn id="41" dur="2000"/>
                                        <p:tgtEl>
                                          <p:spTgt spid="3">
                                            <p:txEl>
                                              <p:pRg st="6" end="6"/>
                                            </p:txEl>
                                          </p:spTgt>
                                        </p:tgtEl>
                                      </p:cBhvr>
                                    </p:animEffect>
                                  </p:childTnLst>
                                </p:cTn>
                              </p:par>
                              <p:par>
                                <p:cTn id="42" presetID="21" presetClass="entr" presetSubtype="1"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wheel(1)">
                                      <p:cBhvr>
                                        <p:cTn id="44"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1.1 Giới thiệu Word 2007</a:t>
            </a:r>
          </a:p>
        </p:txBody>
      </p:sp>
      <p:sp>
        <p:nvSpPr>
          <p:cNvPr id="3" name="Content Placeholder 2"/>
          <p:cNvSpPr>
            <a:spLocks noGrp="1"/>
          </p:cNvSpPr>
          <p:nvPr>
            <p:ph idx="1"/>
          </p:nvPr>
        </p:nvSpPr>
        <p:spPr/>
        <p:txBody>
          <a:bodyPr>
            <a:normAutofit/>
          </a:bodyPr>
          <a:lstStyle/>
          <a:p>
            <a:pPr marL="0" indent="457200" algn="just">
              <a:buNone/>
            </a:pPr>
            <a:r>
              <a:rPr lang="en-US" sz="2800" smtClean="0"/>
              <a:t>Microsoft Word là phần mềm chuyên xử lý văn bản phổ biện nhất hiện nay. MS Word có các tính năng:</a:t>
            </a:r>
          </a:p>
          <a:p>
            <a:pPr marL="800100">
              <a:buFont typeface="Wingdings" pitchFamily="2" charset="2"/>
              <a:buChar char="q"/>
            </a:pPr>
            <a:r>
              <a:rPr lang="en-US" sz="2400" smtClean="0"/>
              <a:t>Cung cấp đầy đủ nhất các kỹ năng soạn thảo và định dạng văn bản đa dạng, dễ sử dụng</a:t>
            </a:r>
          </a:p>
          <a:p>
            <a:pPr marL="800100">
              <a:buFont typeface="Wingdings" pitchFamily="2" charset="2"/>
              <a:buChar char="q"/>
            </a:pPr>
            <a:r>
              <a:rPr lang="en-US" sz="2400" smtClean="0"/>
              <a:t>Giao diện đồ họa thông qua hệ thống thực đơn và các hội thoại</a:t>
            </a:r>
          </a:p>
          <a:p>
            <a:pPr marL="752475" algn="just">
              <a:buFont typeface="Wingdings" pitchFamily="2" charset="2"/>
              <a:buChar char="q"/>
            </a:pPr>
            <a:r>
              <a:rPr lang="en-US" sz="2400" smtClean="0"/>
              <a:t>Có </a:t>
            </a:r>
            <a:r>
              <a:rPr lang="en-US" sz="2400"/>
              <a:t>các chương trình kiểm tra, sửa lỗi chính tả, gõ tắt, tìm kiếm,… và một số thao tác tự động khác</a:t>
            </a:r>
          </a:p>
          <a:p>
            <a:pPr marL="752475" algn="just">
              <a:buFont typeface="Wingdings" pitchFamily="2" charset="2"/>
              <a:buChar char="q"/>
            </a:pPr>
            <a:r>
              <a:rPr lang="en-US" sz="2400"/>
              <a:t>Có chức năng tạo bảng biểu mạnh như cho phép sắp xếp dữ </a:t>
            </a:r>
            <a:r>
              <a:rPr lang="en-US" sz="2400" smtClean="0"/>
              <a:t>liệu, chọn mẫu có sẵn...</a:t>
            </a:r>
          </a:p>
          <a:p>
            <a:pPr marL="752475" algn="just">
              <a:buFont typeface="Wingdings" pitchFamily="2" charset="2"/>
              <a:buChar char="q"/>
            </a:pPr>
            <a:r>
              <a:rPr lang="en-US" sz="2400" smtClean="0"/>
              <a:t>Cho phép trộn thư, Review tài liệu...</a:t>
            </a:r>
            <a:endParaRPr lang="en-US" sz="2400"/>
          </a:p>
        </p:txBody>
      </p:sp>
    </p:spTree>
    <p:extLst>
      <p:ext uri="{BB962C8B-B14F-4D97-AF65-F5344CB8AC3E}">
        <p14:creationId xmlns:p14="http://schemas.microsoft.com/office/powerpoint/2010/main" val="15496290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barn(inVertical)">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2.4 Thiết lập Bullets và Numbering (tt)</a:t>
            </a:r>
          </a:p>
        </p:txBody>
      </p:sp>
      <p:sp>
        <p:nvSpPr>
          <p:cNvPr id="3" name="Content Placeholder 2"/>
          <p:cNvSpPr>
            <a:spLocks noGrp="1"/>
          </p:cNvSpPr>
          <p:nvPr>
            <p:ph idx="1"/>
          </p:nvPr>
        </p:nvSpPr>
        <p:spPr>
          <a:xfrm>
            <a:off x="457200" y="1600200"/>
            <a:ext cx="5363817" cy="4525963"/>
          </a:xfrm>
        </p:spPr>
        <p:txBody>
          <a:bodyPr>
            <a:normAutofit/>
          </a:bodyPr>
          <a:lstStyle/>
          <a:p>
            <a:pPr marL="0" indent="0">
              <a:buNone/>
            </a:pPr>
            <a:r>
              <a:rPr lang="en-US" sz="2800" b="1" smtClean="0"/>
              <a:t>2.4.2 Định dạng Numbering</a:t>
            </a:r>
          </a:p>
          <a:p>
            <a:pPr marL="0" indent="398463">
              <a:buNone/>
            </a:pPr>
            <a:r>
              <a:rPr lang="en-US" sz="2400" smtClean="0"/>
              <a:t>Đưa con trỏ đến vị trí cần chọn định dạng:</a:t>
            </a:r>
          </a:p>
          <a:p>
            <a:pPr lvl="1">
              <a:buFont typeface="Wingdings" pitchFamily="2" charset="2"/>
              <a:buChar char="q"/>
            </a:pPr>
            <a:r>
              <a:rPr lang="en-US" sz="2000" smtClean="0"/>
              <a:t>Vào </a:t>
            </a:r>
            <a:r>
              <a:rPr lang="en-US" sz="2000" b="1" smtClean="0"/>
              <a:t>Home</a:t>
            </a:r>
            <a:r>
              <a:rPr lang="en-US" sz="2000" smtClean="0"/>
              <a:t> -&gt; trong nhóm </a:t>
            </a:r>
            <a:r>
              <a:rPr lang="en-US" sz="2000" b="1" smtClean="0"/>
              <a:t>Paragraph </a:t>
            </a:r>
            <a:r>
              <a:rPr lang="en-US" sz="2000" smtClean="0"/>
              <a:t>-&gt; chọn </a:t>
            </a:r>
            <a:r>
              <a:rPr lang="en-US" sz="2000" b="1" smtClean="0"/>
              <a:t>Numbering</a:t>
            </a:r>
          </a:p>
          <a:p>
            <a:pPr lvl="1">
              <a:buFont typeface="Wingdings" pitchFamily="2" charset="2"/>
              <a:buChar char="q"/>
            </a:pPr>
            <a:r>
              <a:rPr lang="en-US" sz="2400" smtClean="0"/>
              <a:t>Trong cửa sổ:</a:t>
            </a:r>
          </a:p>
          <a:p>
            <a:pPr lvl="2">
              <a:buFont typeface="Courier New" pitchFamily="49" charset="0"/>
              <a:buChar char="o"/>
            </a:pPr>
            <a:r>
              <a:rPr lang="en-US" sz="2000" smtClean="0"/>
              <a:t>Chọn kiểu đánh sẵn trong bảng</a:t>
            </a:r>
          </a:p>
          <a:p>
            <a:pPr lvl="2">
              <a:buFont typeface="Courier New" pitchFamily="49" charset="0"/>
              <a:buChar char="o"/>
            </a:pPr>
            <a:r>
              <a:rPr lang="en-US" sz="2000" smtClean="0"/>
              <a:t>Nếu muốn chọn kiểu chưa có trong bảng ta chọn Define New number fomat -&gt; chọn các kiểu khác</a:t>
            </a: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323" r="45355" b="43649"/>
          <a:stretch/>
        </p:blipFill>
        <p:spPr bwMode="auto">
          <a:xfrm>
            <a:off x="6083574" y="1295400"/>
            <a:ext cx="2971800" cy="34460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34708" y="5290195"/>
            <a:ext cx="2544417"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Công cụ Numbering</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417130200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500"/>
                                        <p:tgtEl>
                                          <p:spTgt spid="51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2" dur="500"/>
                                        <p:tgtEl>
                                          <p:spTgt spid="3">
                                            <p:txEl>
                                              <p:pRg st="3" end="3"/>
                                            </p:txEl>
                                          </p:spTgt>
                                        </p:tgtEl>
                                      </p:cBhvr>
                                    </p:animEffect>
                                  </p:childTnLst>
                                </p:cTn>
                              </p:par>
                              <p:par>
                                <p:cTn id="33" presetID="53" presetClass="entr" presetSubtype="16"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par>
                                <p:cTn id="38" presetID="53" presetClass="entr" presetSubtype="16" fill="hold"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p:cTn id="40"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p>
            <a:r>
              <a:rPr lang="en-US" sz="2400" b="1"/>
              <a:t>2.4 Thiết lập Bullets và Numbering (tt)</a:t>
            </a:r>
          </a:p>
        </p:txBody>
      </p:sp>
      <p:sp>
        <p:nvSpPr>
          <p:cNvPr id="3" name="Content Placeholder 2"/>
          <p:cNvSpPr>
            <a:spLocks noGrp="1"/>
          </p:cNvSpPr>
          <p:nvPr>
            <p:ph idx="1"/>
          </p:nvPr>
        </p:nvSpPr>
        <p:spPr>
          <a:xfrm>
            <a:off x="457200" y="1600200"/>
            <a:ext cx="5181600" cy="4525963"/>
          </a:xfrm>
        </p:spPr>
        <p:txBody>
          <a:bodyPr>
            <a:normAutofit/>
          </a:bodyPr>
          <a:lstStyle/>
          <a:p>
            <a:pPr marL="0" indent="0">
              <a:buNone/>
            </a:pPr>
            <a:r>
              <a:rPr lang="en-US" sz="2800" i="1" smtClean="0">
                <a:solidFill>
                  <a:srgbClr val="FF0000"/>
                </a:solidFill>
              </a:rPr>
              <a:t>Chú ý</a:t>
            </a:r>
            <a:r>
              <a:rPr lang="en-US" sz="2400" smtClean="0"/>
              <a:t>: Trường hợp số tự động không tự cập nhật hoặc ta muốn đánh bắt đầu với giá trị khác:</a:t>
            </a:r>
          </a:p>
          <a:p>
            <a:pPr lvl="1">
              <a:buFont typeface="Wingdings" pitchFamily="2" charset="2"/>
              <a:buChar char="q"/>
            </a:pPr>
            <a:r>
              <a:rPr lang="en-US" sz="2400" smtClean="0"/>
              <a:t> Ta chọn Set numbering value</a:t>
            </a:r>
          </a:p>
          <a:p>
            <a:pPr lvl="1">
              <a:buFont typeface="Wingdings" pitchFamily="2" charset="2"/>
              <a:buChar char="q"/>
            </a:pPr>
            <a:r>
              <a:rPr lang="en-US" sz="2400" smtClean="0"/>
              <a:t> Hoặc kích chuột phải vào vị trí cần đổi sau đó:</a:t>
            </a:r>
          </a:p>
          <a:p>
            <a:pPr lvl="2">
              <a:buFont typeface="Courier New" pitchFamily="49" charset="0"/>
              <a:buChar char="o"/>
            </a:pPr>
            <a:r>
              <a:rPr lang="en-US" sz="2000" smtClean="0"/>
              <a:t>Continue Previous list: để đánh số theo mục trước đó</a:t>
            </a:r>
          </a:p>
          <a:p>
            <a:pPr lvl="2">
              <a:buFont typeface="Courier New" pitchFamily="49" charset="0"/>
              <a:buChar char="o"/>
            </a:pPr>
            <a:r>
              <a:rPr lang="en-US" sz="2000" smtClean="0"/>
              <a:t>Restart Numbering: để đặt lại chế độ đánh số.</a:t>
            </a:r>
            <a:endParaRPr lang="en-US" sz="2000"/>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753" t="4076" r="46495" b="16033"/>
          <a:stretch/>
        </p:blipFill>
        <p:spPr bwMode="auto">
          <a:xfrm>
            <a:off x="6096000" y="1752600"/>
            <a:ext cx="2483125" cy="3581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34708" y="5290195"/>
            <a:ext cx="2544417"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Công cụ Numbering</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98739986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dirty="0"/>
              <a:t>2.5 Chia </a:t>
            </a:r>
            <a:r>
              <a:rPr lang="en-US" b="1" dirty="0" err="1"/>
              <a:t>cột</a:t>
            </a:r>
            <a:r>
              <a:rPr lang="en-US" b="1" dirty="0"/>
              <a:t> </a:t>
            </a:r>
            <a:r>
              <a:rPr lang="en-US" b="1" dirty="0" err="1"/>
              <a:t>văn</a:t>
            </a:r>
            <a:r>
              <a:rPr lang="en-US" b="1" dirty="0"/>
              <a:t> </a:t>
            </a:r>
            <a:r>
              <a:rPr lang="en-US" b="1" dirty="0" err="1"/>
              <a:t>bản</a:t>
            </a:r>
            <a:endParaRPr lang="en-US" b="1" dirty="0"/>
          </a:p>
        </p:txBody>
      </p:sp>
      <p:sp>
        <p:nvSpPr>
          <p:cNvPr id="3" name="Content Placeholder 2"/>
          <p:cNvSpPr>
            <a:spLocks noGrp="1"/>
          </p:cNvSpPr>
          <p:nvPr>
            <p:ph idx="1"/>
          </p:nvPr>
        </p:nvSpPr>
        <p:spPr>
          <a:xfrm>
            <a:off x="457200" y="1600200"/>
            <a:ext cx="4886739" cy="4525963"/>
          </a:xfrm>
        </p:spPr>
        <p:txBody>
          <a:bodyPr>
            <a:normAutofit/>
          </a:bodyPr>
          <a:lstStyle/>
          <a:p>
            <a:pPr marL="0" indent="339725">
              <a:buNone/>
            </a:pPr>
            <a:r>
              <a:rPr lang="en-US" sz="2400" b="1" smtClean="0"/>
              <a:t>Chức năng</a:t>
            </a:r>
            <a:r>
              <a:rPr lang="en-US" sz="2400" smtClean="0"/>
              <a:t>: columns cho phép định dạng văn bản dạng cột báo</a:t>
            </a:r>
          </a:p>
          <a:p>
            <a:pPr marL="0" indent="339725">
              <a:buNone/>
            </a:pPr>
            <a:r>
              <a:rPr lang="en-US" sz="2400" b="1" smtClean="0"/>
              <a:t>Cách tạo</a:t>
            </a:r>
            <a:r>
              <a:rPr lang="en-US" sz="2400" smtClean="0"/>
              <a:t>: Chọn đoạn văn bản cần định dạng cột, sau đó thực hiện:</a:t>
            </a:r>
          </a:p>
          <a:p>
            <a:pPr lvl="1">
              <a:buFont typeface="Wingdings" pitchFamily="2" charset="2"/>
              <a:buChar char="q"/>
            </a:pPr>
            <a:r>
              <a:rPr lang="en-US" sz="2400" smtClean="0"/>
              <a:t>Vào </a:t>
            </a:r>
            <a:r>
              <a:rPr lang="en-US" sz="2400" b="1" smtClean="0"/>
              <a:t>Page layout </a:t>
            </a:r>
            <a:r>
              <a:rPr lang="en-US" sz="2400" smtClean="0"/>
              <a:t>-&gt; Nhóm </a:t>
            </a:r>
            <a:r>
              <a:rPr lang="en-US" sz="2400" b="1" smtClean="0"/>
              <a:t>Page setup </a:t>
            </a:r>
            <a:r>
              <a:rPr lang="en-US" sz="2400" smtClean="0"/>
              <a:t>-&gt; </a:t>
            </a:r>
            <a:r>
              <a:rPr lang="en-US" sz="2400" b="1" smtClean="0"/>
              <a:t>columns</a:t>
            </a:r>
            <a:r>
              <a:rPr lang="en-US" sz="2400" smtClean="0"/>
              <a:t> -&gt; </a:t>
            </a:r>
            <a:r>
              <a:rPr lang="en-US" sz="2400" b="1" smtClean="0"/>
              <a:t>More columns:</a:t>
            </a:r>
          </a:p>
          <a:p>
            <a:pPr lvl="1">
              <a:buFont typeface="Wingdings" pitchFamily="2" charset="2"/>
              <a:buChar char="q"/>
            </a:pPr>
            <a:r>
              <a:rPr lang="en-US" sz="2400" smtClean="0"/>
              <a:t>Khi đó hộp thoại columns xuất hiện</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743074"/>
            <a:ext cx="3245124" cy="36671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34707" y="5410199"/>
            <a:ext cx="2544417"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Hộp thoại Columns</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96444010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2.5 Chia cột văn bản (tt)</a:t>
            </a:r>
          </a:p>
        </p:txBody>
      </p:sp>
      <p:pic>
        <p:nvPicPr>
          <p:cNvPr id="205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43199" y="1600200"/>
            <a:ext cx="4132881"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533400" y="1828800"/>
            <a:ext cx="1524000" cy="1143000"/>
          </a:xfrm>
          <a:prstGeom prst="wedgeRoundRectCallout">
            <a:avLst>
              <a:gd name="adj1" fmla="val 170696"/>
              <a:gd name="adj2" fmla="val 4735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dirty="0" err="1" smtClean="0">
                <a:latin typeface="Times New Roman" pitchFamily="18" charset="0"/>
                <a:cs typeface="Times New Roman" pitchFamily="18" charset="0"/>
              </a:rPr>
              <a:t>Xác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định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số</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cột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cần</a:t>
            </a:r>
            <a:r>
              <a:rPr lang="en-US" b="1" dirty="0" smtClean="0">
                <a:latin typeface="Times New Roman" pitchFamily="18" charset="0"/>
                <a:cs typeface="Times New Roman" pitchFamily="18" charset="0"/>
              </a:rPr>
              <a:t> chia</a:t>
            </a:r>
            <a:endParaRPr lang="en-US" b="1" dirty="0">
              <a:latin typeface="Times New Roman" pitchFamily="18" charset="0"/>
              <a:cs typeface="Times New Roman" pitchFamily="18" charset="0"/>
            </a:endParaRPr>
          </a:p>
        </p:txBody>
      </p:sp>
      <p:sp>
        <p:nvSpPr>
          <p:cNvPr id="9" name="Rounded Rectangular Callout 8"/>
          <p:cNvSpPr/>
          <p:nvPr/>
        </p:nvSpPr>
        <p:spPr>
          <a:xfrm>
            <a:off x="228600" y="3352800"/>
            <a:ext cx="1524000" cy="1143000"/>
          </a:xfrm>
          <a:prstGeom prst="wedgeRoundRectCallout">
            <a:avLst>
              <a:gd name="adj1" fmla="val 159167"/>
              <a:gd name="adj2" fmla="val -3141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Độ rộng các cột</a:t>
            </a:r>
            <a:endParaRPr lang="en-US" b="1">
              <a:latin typeface="Times New Roman" pitchFamily="18" charset="0"/>
              <a:cs typeface="Times New Roman" pitchFamily="18" charset="0"/>
            </a:endParaRPr>
          </a:p>
        </p:txBody>
      </p:sp>
      <p:sp>
        <p:nvSpPr>
          <p:cNvPr id="10" name="Rounded Rectangular Callout 9"/>
          <p:cNvSpPr/>
          <p:nvPr/>
        </p:nvSpPr>
        <p:spPr>
          <a:xfrm>
            <a:off x="990600" y="4989443"/>
            <a:ext cx="1524000" cy="1143000"/>
          </a:xfrm>
          <a:prstGeom prst="wedgeRoundRectCallout">
            <a:avLst>
              <a:gd name="adj1" fmla="val 93823"/>
              <a:gd name="adj2" fmla="val -12897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Xác định độ rộng các cột bằng nhau</a:t>
            </a:r>
            <a:endParaRPr lang="en-US" b="1">
              <a:latin typeface="Times New Roman" pitchFamily="18" charset="0"/>
              <a:cs typeface="Times New Roman" pitchFamily="18" charset="0"/>
            </a:endParaRPr>
          </a:p>
        </p:txBody>
      </p:sp>
      <p:sp>
        <p:nvSpPr>
          <p:cNvPr id="13" name="Rounded Rectangular Callout 12"/>
          <p:cNvSpPr/>
          <p:nvPr/>
        </p:nvSpPr>
        <p:spPr>
          <a:xfrm>
            <a:off x="4876800" y="3298135"/>
            <a:ext cx="1828800" cy="1143000"/>
          </a:xfrm>
          <a:prstGeom prst="wedgeRoundRectCallout">
            <a:avLst>
              <a:gd name="adj1" fmla="val -11703"/>
              <a:gd name="adj2" fmla="val -7837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Tạo đường thẳng ngăn cách giữa các cột</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64949086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2.5 Chia cột văn bản (tt)</a:t>
            </a:r>
          </a:p>
        </p:txBody>
      </p:sp>
      <p:sp>
        <p:nvSpPr>
          <p:cNvPr id="3" name="Content Placeholder 2"/>
          <p:cNvSpPr>
            <a:spLocks noGrp="1"/>
          </p:cNvSpPr>
          <p:nvPr>
            <p:ph idx="1"/>
          </p:nvPr>
        </p:nvSpPr>
        <p:spPr/>
        <p:txBody>
          <a:bodyPr/>
          <a:lstStyle/>
          <a:p>
            <a:pPr marL="0" indent="0">
              <a:buNone/>
            </a:pPr>
            <a:r>
              <a:rPr lang="en-US" sz="2800" i="1" smtClean="0">
                <a:solidFill>
                  <a:srgbClr val="FF0000"/>
                </a:solidFill>
              </a:rPr>
              <a:t>Chú ý</a:t>
            </a:r>
            <a:r>
              <a:rPr lang="en-US" sz="2800" smtClean="0"/>
              <a:t>: Trong trường hợp chia cột xong mới nhập văn bản. Khi đó người sử dụng phải nhập hết cột này mới tới cột khác. Để nhập văn bản cho cột khác khi chưa kết thúc cột thực hiện như sau:</a:t>
            </a:r>
          </a:p>
          <a:p>
            <a:pPr lvl="1">
              <a:buFont typeface="Wingdings" pitchFamily="2" charset="2"/>
              <a:buChar char="q"/>
            </a:pPr>
            <a:r>
              <a:rPr lang="en-US"/>
              <a:t>	</a:t>
            </a:r>
            <a:r>
              <a:rPr lang="en-US" smtClean="0"/>
              <a:t>Vào page layout -&gt; </a:t>
            </a:r>
          </a:p>
          <a:p>
            <a:pPr lvl="1">
              <a:buFont typeface="Wingdings" pitchFamily="2" charset="2"/>
              <a:buChar char="q"/>
            </a:pPr>
            <a:r>
              <a:rPr lang="en-US"/>
              <a:t> </a:t>
            </a:r>
            <a:r>
              <a:rPr lang="en-US" smtClean="0"/>
              <a:t>Chọn Break -&gt; Columns Break 	-&gt; Ok</a:t>
            </a:r>
            <a:endParaRPr lang="en-US"/>
          </a:p>
        </p:txBody>
      </p:sp>
    </p:spTree>
    <p:extLst>
      <p:ext uri="{BB962C8B-B14F-4D97-AF65-F5344CB8AC3E}">
        <p14:creationId xmlns:p14="http://schemas.microsoft.com/office/powerpoint/2010/main" val="336661555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2.6 Tạo chữ Drop Cap</a:t>
            </a:r>
          </a:p>
        </p:txBody>
      </p:sp>
      <p:sp>
        <p:nvSpPr>
          <p:cNvPr id="3" name="Content Placeholder 2"/>
          <p:cNvSpPr>
            <a:spLocks noGrp="1"/>
          </p:cNvSpPr>
          <p:nvPr>
            <p:ph idx="1"/>
          </p:nvPr>
        </p:nvSpPr>
        <p:spPr/>
        <p:txBody>
          <a:bodyPr/>
          <a:lstStyle/>
          <a:p>
            <a:pPr marL="0" indent="457200">
              <a:buNone/>
            </a:pPr>
            <a:r>
              <a:rPr lang="en-US" sz="2800" smtClean="0"/>
              <a:t>Drop Caps là một kiểu định dạng đặc biệt thường thấy trên các trang báo, dùng để tạo một ký tự HOA có kích thước lớn ở </a:t>
            </a:r>
            <a:r>
              <a:rPr lang="en-US" sz="2800" b="1" smtClean="0"/>
              <a:t>đầu của mỗi đoạn </a:t>
            </a:r>
            <a:r>
              <a:rPr lang="en-US" sz="2800" smtClean="0"/>
              <a:t>văn bản</a:t>
            </a:r>
            <a:endParaRPr lang="en-US" sz="2800"/>
          </a:p>
          <a:p>
            <a:pPr marL="914400" lvl="2" indent="0">
              <a:buNone/>
            </a:pPr>
            <a:endParaRPr lang="en-US"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407979"/>
            <a:ext cx="4857750"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876061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2.6 Tạo chữ Drop Cap (tt)</a:t>
            </a:r>
          </a:p>
        </p:txBody>
      </p:sp>
      <p:sp>
        <p:nvSpPr>
          <p:cNvPr id="3" name="Content Placeholder 2"/>
          <p:cNvSpPr>
            <a:spLocks noGrp="1"/>
          </p:cNvSpPr>
          <p:nvPr>
            <p:ph idx="1"/>
          </p:nvPr>
        </p:nvSpPr>
        <p:spPr/>
        <p:txBody>
          <a:bodyPr/>
          <a:lstStyle/>
          <a:p>
            <a:pPr marL="0" indent="0">
              <a:buNone/>
            </a:pPr>
            <a:r>
              <a:rPr lang="en-US" sz="2800" b="1" smtClean="0"/>
              <a:t>2.6.1 Cách tạo</a:t>
            </a:r>
          </a:p>
          <a:p>
            <a:pPr lvl="2">
              <a:buFont typeface="Wingdings" pitchFamily="2" charset="2"/>
              <a:buChar char="q"/>
            </a:pPr>
            <a:r>
              <a:rPr lang="en-US" smtClean="0"/>
              <a:t>Chọn đoạn văn bản cần định dạng</a:t>
            </a:r>
          </a:p>
          <a:p>
            <a:pPr lvl="2">
              <a:buFont typeface="Wingdings" pitchFamily="2" charset="2"/>
              <a:buChar char="q"/>
            </a:pPr>
            <a:r>
              <a:rPr lang="en-US" smtClean="0"/>
              <a:t>Vào Insert -&gt;Drop Caps -&gt; Drop caps option</a:t>
            </a:r>
          </a:p>
          <a:p>
            <a:pPr lvl="2">
              <a:buFont typeface="Wingdings" pitchFamily="2" charset="2"/>
              <a:buChar char="q"/>
            </a:pPr>
            <a:r>
              <a:rPr lang="en-US" smtClean="0"/>
              <a:t>Cửa sổ Drop Caps xuất hiện:</a:t>
            </a:r>
          </a:p>
          <a:p>
            <a:pPr marL="914400" lvl="2" indent="0">
              <a:buNone/>
            </a:pPr>
            <a:endParaRPr lang="en-US" smtClean="0"/>
          </a:p>
        </p:txBody>
      </p:sp>
    </p:spTree>
    <p:extLst>
      <p:ext uri="{BB962C8B-B14F-4D97-AF65-F5344CB8AC3E}">
        <p14:creationId xmlns:p14="http://schemas.microsoft.com/office/powerpoint/2010/main" val="74837136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1" end="1"/>
                                            </p:txEl>
                                          </p:spTgt>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2.6 Tạo chữ Drop Cap (tt)</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62600" y="1613336"/>
            <a:ext cx="3048000" cy="430475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562600" y="5867400"/>
            <a:ext cx="28194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Cửa sổ Drop Caps</a:t>
            </a:r>
            <a:endParaRPr lang="en-US" b="1" i="1">
              <a:latin typeface="Times New Roman" pitchFamily="18" charset="0"/>
              <a:cs typeface="Times New Roman" pitchFamily="18" charset="0"/>
            </a:endParaRPr>
          </a:p>
        </p:txBody>
      </p:sp>
      <p:sp>
        <p:nvSpPr>
          <p:cNvPr id="7" name="TextBox 6"/>
          <p:cNvSpPr txBox="1"/>
          <p:nvPr/>
        </p:nvSpPr>
        <p:spPr>
          <a:xfrm>
            <a:off x="762000" y="1676400"/>
            <a:ext cx="4800600" cy="4154984"/>
          </a:xfrm>
          <a:prstGeom prst="rect">
            <a:avLst/>
          </a:prstGeom>
          <a:noFill/>
        </p:spPr>
        <p:txBody>
          <a:bodyPr wrap="square" rtlCol="0">
            <a:spAutoFit/>
          </a:bodyPr>
          <a:lstStyle/>
          <a:p>
            <a:pPr marL="342900" indent="-342900">
              <a:buFont typeface="Wingdings" pitchFamily="2" charset="2"/>
              <a:buChar char="q"/>
            </a:pPr>
            <a:r>
              <a:rPr lang="en-US" sz="2400" b="1" smtClean="0">
                <a:latin typeface="Times New Roman" pitchFamily="18" charset="0"/>
                <a:cs typeface="Times New Roman" pitchFamily="18" charset="0"/>
              </a:rPr>
              <a:t>None</a:t>
            </a:r>
            <a:r>
              <a:rPr lang="en-US" sz="2400" smtClean="0">
                <a:latin typeface="Times New Roman" pitchFamily="18" charset="0"/>
                <a:cs typeface="Times New Roman" pitchFamily="18" charset="0"/>
              </a:rPr>
              <a:t>: Bỏ Drop Caps</a:t>
            </a:r>
          </a:p>
          <a:p>
            <a:pPr marL="342900" indent="-342900">
              <a:buFont typeface="Wingdings" pitchFamily="2" charset="2"/>
              <a:buChar char="q"/>
            </a:pPr>
            <a:r>
              <a:rPr lang="en-US" sz="2400" b="1" smtClean="0">
                <a:latin typeface="Times New Roman" pitchFamily="18" charset="0"/>
                <a:cs typeface="Times New Roman" pitchFamily="18" charset="0"/>
              </a:rPr>
              <a:t>Dropped</a:t>
            </a:r>
            <a:r>
              <a:rPr lang="en-US" sz="2400" smtClean="0">
                <a:latin typeface="Times New Roman" pitchFamily="18" charset="0"/>
                <a:cs typeface="Times New Roman" pitchFamily="18" charset="0"/>
              </a:rPr>
              <a:t>: Chữ Drop Caps nằm trong văn bản</a:t>
            </a:r>
          </a:p>
          <a:p>
            <a:pPr marL="342900" indent="-342900">
              <a:buFont typeface="Wingdings" pitchFamily="2" charset="2"/>
              <a:buChar char="q"/>
            </a:pPr>
            <a:r>
              <a:rPr lang="en-US" sz="2400" b="1" smtClean="0">
                <a:latin typeface="Times New Roman" pitchFamily="18" charset="0"/>
                <a:cs typeface="Times New Roman" pitchFamily="18" charset="0"/>
              </a:rPr>
              <a:t>In Margin</a:t>
            </a:r>
            <a:r>
              <a:rPr lang="en-US" sz="2400" smtClean="0">
                <a:latin typeface="Times New Roman" pitchFamily="18" charset="0"/>
                <a:cs typeface="Times New Roman" pitchFamily="18" charset="0"/>
              </a:rPr>
              <a:t>: Chữ Drop Caps nằm ở lề trái văn bản</a:t>
            </a:r>
          </a:p>
          <a:p>
            <a:pPr marL="342900" indent="-342900">
              <a:buFont typeface="Wingdings" pitchFamily="2" charset="2"/>
              <a:buChar char="q"/>
            </a:pPr>
            <a:r>
              <a:rPr lang="en-US" sz="2400" b="1" smtClean="0">
                <a:latin typeface="Times New Roman" pitchFamily="18" charset="0"/>
                <a:cs typeface="Times New Roman" pitchFamily="18" charset="0"/>
              </a:rPr>
              <a:t>Font</a:t>
            </a:r>
            <a:r>
              <a:rPr lang="en-US" sz="2400" smtClean="0">
                <a:latin typeface="Times New Roman" pitchFamily="18" charset="0"/>
                <a:cs typeface="Times New Roman" pitchFamily="18" charset="0"/>
              </a:rPr>
              <a:t>: chọn kiểu chữ cho Drop Caps</a:t>
            </a:r>
          </a:p>
          <a:p>
            <a:pPr marL="342900" indent="-342900">
              <a:buFont typeface="Wingdings" pitchFamily="2" charset="2"/>
              <a:buChar char="q"/>
            </a:pPr>
            <a:r>
              <a:rPr lang="en-US" sz="2400" b="1" smtClean="0">
                <a:latin typeface="Times New Roman" pitchFamily="18" charset="0"/>
                <a:cs typeface="Times New Roman" pitchFamily="18" charset="0"/>
              </a:rPr>
              <a:t>Lines to Drop</a:t>
            </a:r>
            <a:r>
              <a:rPr lang="en-US" sz="2400" smtClean="0">
                <a:latin typeface="Times New Roman" pitchFamily="18" charset="0"/>
                <a:cs typeface="Times New Roman" pitchFamily="18" charset="0"/>
              </a:rPr>
              <a:t>: Số dòng văn bản ứng với chiều cao chữ Drop</a:t>
            </a:r>
          </a:p>
          <a:p>
            <a:pPr marL="342900" indent="-342900">
              <a:buFont typeface="Wingdings" pitchFamily="2" charset="2"/>
              <a:buChar char="q"/>
            </a:pPr>
            <a:r>
              <a:rPr lang="en-US" sz="2400" b="1" smtClean="0">
                <a:latin typeface="Times New Roman" pitchFamily="18" charset="0"/>
                <a:cs typeface="Times New Roman" pitchFamily="18" charset="0"/>
              </a:rPr>
              <a:t>Distance from text</a:t>
            </a:r>
            <a:r>
              <a:rPr lang="en-US" sz="2400" smtClean="0">
                <a:latin typeface="Times New Roman" pitchFamily="18" charset="0"/>
                <a:cs typeface="Times New Roman" pitchFamily="18" charset="0"/>
              </a:rPr>
              <a:t>: Khoảng cách chữ Drop đến văn bản</a:t>
            </a: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210814852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1900"/>
                                        <p:tgtEl>
                                          <p:spTgt spid="307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800" decel="100000"/>
                                        <p:tgtEl>
                                          <p:spTgt spid="7">
                                            <p:txEl>
                                              <p:pRg st="0" end="0"/>
                                            </p:txEl>
                                          </p:spTgt>
                                        </p:tgtEl>
                                      </p:cBhvr>
                                    </p:animEffect>
                                    <p:anim calcmode="lin" valueType="num">
                                      <p:cBhvr>
                                        <p:cTn id="16" dur="800" decel="100000" fill="hold"/>
                                        <p:tgtEl>
                                          <p:spTgt spid="7">
                                            <p:txEl>
                                              <p:pRg st="0" end="0"/>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7">
                                            <p:txEl>
                                              <p:pRg st="0" end="0"/>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7">
                                            <p:txEl>
                                              <p:pRg st="0" end="0"/>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xEl>
                                              <p:pRg st="0" end="0"/>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Effect transition="in" filter="barn(inVertical)">
                                      <p:cBhvr>
                                        <p:cTn id="25" dur="500"/>
                                        <p:tgtEl>
                                          <p:spTgt spid="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fade">
                                      <p:cBhvr>
                                        <p:cTn id="30" dur="1000"/>
                                        <p:tgtEl>
                                          <p:spTgt spid="7">
                                            <p:txEl>
                                              <p:pRg st="2" end="2"/>
                                            </p:txEl>
                                          </p:spTgt>
                                        </p:tgtEl>
                                      </p:cBhvr>
                                    </p:animEffect>
                                    <p:anim calcmode="lin" valueType="num">
                                      <p:cBhvr>
                                        <p:cTn id="31"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animEffect transition="in" filter="wheel(1)">
                                      <p:cBhvr>
                                        <p:cTn id="37" dur="2000"/>
                                        <p:tgtEl>
                                          <p:spTgt spid="7">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nodeType="clickEffect">
                                  <p:stCondLst>
                                    <p:cond delay="0"/>
                                  </p:stCondLst>
                                  <p:childTnLst>
                                    <p:set>
                                      <p:cBhvr>
                                        <p:cTn id="41" dur="1" fill="hold">
                                          <p:stCondLst>
                                            <p:cond delay="0"/>
                                          </p:stCondLst>
                                        </p:cTn>
                                        <p:tgtEl>
                                          <p:spTgt spid="7">
                                            <p:txEl>
                                              <p:pRg st="4" end="4"/>
                                            </p:txEl>
                                          </p:spTgt>
                                        </p:tgtEl>
                                        <p:attrNameLst>
                                          <p:attrName>style.visibility</p:attrName>
                                        </p:attrNameLst>
                                      </p:cBhvr>
                                      <p:to>
                                        <p:strVal val="visible"/>
                                      </p:to>
                                    </p:set>
                                    <p:animEffect transition="in" filter="wipe(down)">
                                      <p:cBhvr>
                                        <p:cTn id="42" dur="580">
                                          <p:stCondLst>
                                            <p:cond delay="0"/>
                                          </p:stCondLst>
                                        </p:cTn>
                                        <p:tgtEl>
                                          <p:spTgt spid="7">
                                            <p:txEl>
                                              <p:pRg st="4" end="4"/>
                                            </p:txEl>
                                          </p:spTgt>
                                        </p:tgtEl>
                                      </p:cBhvr>
                                    </p:animEffect>
                                    <p:anim calcmode="lin" valueType="num">
                                      <p:cBhvr>
                                        <p:cTn id="43" dur="1822" tmFilter="0,0; 0.14,0.36; 0.43,0.73; 0.71,0.91; 1.0,1.0">
                                          <p:stCondLst>
                                            <p:cond delay="0"/>
                                          </p:stCondLst>
                                        </p:cTn>
                                        <p:tgtEl>
                                          <p:spTgt spid="7">
                                            <p:txEl>
                                              <p:pRg st="4" end="4"/>
                                            </p:txEl>
                                          </p:spTgt>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7">
                                            <p:txEl>
                                              <p:pRg st="4" end="4"/>
                                            </p:txEl>
                                          </p:spTgt>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7">
                                            <p:txEl>
                                              <p:pRg st="4" end="4"/>
                                            </p:txEl>
                                          </p:spTgt>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7">
                                            <p:txEl>
                                              <p:pRg st="4" end="4"/>
                                            </p:txEl>
                                          </p:spTgt>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7">
                                            <p:txEl>
                                              <p:pRg st="4" end="4"/>
                                            </p:txEl>
                                          </p:spTgt>
                                        </p:tgtEl>
                                        <p:attrNameLst>
                                          <p:attrName>ppt_y</p:attrName>
                                        </p:attrNameLst>
                                      </p:cBhvr>
                                      <p:tavLst>
                                        <p:tav tm="0" fmla="#ppt_y-sin(pi*$)/81">
                                          <p:val>
                                            <p:fltVal val="0"/>
                                          </p:val>
                                        </p:tav>
                                        <p:tav tm="100000">
                                          <p:val>
                                            <p:fltVal val="1"/>
                                          </p:val>
                                        </p:tav>
                                      </p:tavLst>
                                    </p:anim>
                                    <p:animScale>
                                      <p:cBhvr>
                                        <p:cTn id="48" dur="26">
                                          <p:stCondLst>
                                            <p:cond delay="650"/>
                                          </p:stCondLst>
                                        </p:cTn>
                                        <p:tgtEl>
                                          <p:spTgt spid="7">
                                            <p:txEl>
                                              <p:pRg st="4" end="4"/>
                                            </p:txEl>
                                          </p:spTgt>
                                        </p:tgtEl>
                                      </p:cBhvr>
                                      <p:to x="100000" y="60000"/>
                                    </p:animScale>
                                    <p:animScale>
                                      <p:cBhvr>
                                        <p:cTn id="49" dur="166" decel="50000">
                                          <p:stCondLst>
                                            <p:cond delay="676"/>
                                          </p:stCondLst>
                                        </p:cTn>
                                        <p:tgtEl>
                                          <p:spTgt spid="7">
                                            <p:txEl>
                                              <p:pRg st="4" end="4"/>
                                            </p:txEl>
                                          </p:spTgt>
                                        </p:tgtEl>
                                      </p:cBhvr>
                                      <p:to x="100000" y="100000"/>
                                    </p:animScale>
                                    <p:animScale>
                                      <p:cBhvr>
                                        <p:cTn id="50" dur="26">
                                          <p:stCondLst>
                                            <p:cond delay="1312"/>
                                          </p:stCondLst>
                                        </p:cTn>
                                        <p:tgtEl>
                                          <p:spTgt spid="7">
                                            <p:txEl>
                                              <p:pRg st="4" end="4"/>
                                            </p:txEl>
                                          </p:spTgt>
                                        </p:tgtEl>
                                      </p:cBhvr>
                                      <p:to x="100000" y="80000"/>
                                    </p:animScale>
                                    <p:animScale>
                                      <p:cBhvr>
                                        <p:cTn id="51" dur="166" decel="50000">
                                          <p:stCondLst>
                                            <p:cond delay="1338"/>
                                          </p:stCondLst>
                                        </p:cTn>
                                        <p:tgtEl>
                                          <p:spTgt spid="7">
                                            <p:txEl>
                                              <p:pRg st="4" end="4"/>
                                            </p:txEl>
                                          </p:spTgt>
                                        </p:tgtEl>
                                      </p:cBhvr>
                                      <p:to x="100000" y="100000"/>
                                    </p:animScale>
                                    <p:animScale>
                                      <p:cBhvr>
                                        <p:cTn id="52" dur="26">
                                          <p:stCondLst>
                                            <p:cond delay="1642"/>
                                          </p:stCondLst>
                                        </p:cTn>
                                        <p:tgtEl>
                                          <p:spTgt spid="7">
                                            <p:txEl>
                                              <p:pRg st="4" end="4"/>
                                            </p:txEl>
                                          </p:spTgt>
                                        </p:tgtEl>
                                      </p:cBhvr>
                                      <p:to x="100000" y="90000"/>
                                    </p:animScale>
                                    <p:animScale>
                                      <p:cBhvr>
                                        <p:cTn id="53" dur="166" decel="50000">
                                          <p:stCondLst>
                                            <p:cond delay="1668"/>
                                          </p:stCondLst>
                                        </p:cTn>
                                        <p:tgtEl>
                                          <p:spTgt spid="7">
                                            <p:txEl>
                                              <p:pRg st="4" end="4"/>
                                            </p:txEl>
                                          </p:spTgt>
                                        </p:tgtEl>
                                      </p:cBhvr>
                                      <p:to x="100000" y="100000"/>
                                    </p:animScale>
                                    <p:animScale>
                                      <p:cBhvr>
                                        <p:cTn id="54" dur="26">
                                          <p:stCondLst>
                                            <p:cond delay="1808"/>
                                          </p:stCondLst>
                                        </p:cTn>
                                        <p:tgtEl>
                                          <p:spTgt spid="7">
                                            <p:txEl>
                                              <p:pRg st="4" end="4"/>
                                            </p:txEl>
                                          </p:spTgt>
                                        </p:tgtEl>
                                      </p:cBhvr>
                                      <p:to x="100000" y="95000"/>
                                    </p:animScale>
                                    <p:animScale>
                                      <p:cBhvr>
                                        <p:cTn id="55" dur="166" decel="50000">
                                          <p:stCondLst>
                                            <p:cond delay="1834"/>
                                          </p:stCondLst>
                                        </p:cTn>
                                        <p:tgtEl>
                                          <p:spTgt spid="7">
                                            <p:txEl>
                                              <p:pRg st="4" end="4"/>
                                            </p:txEl>
                                          </p:spTgt>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7">
                                            <p:txEl>
                                              <p:pRg st="5" end="5"/>
                                            </p:txEl>
                                          </p:spTgt>
                                        </p:tgtEl>
                                        <p:attrNameLst>
                                          <p:attrName>style.visibility</p:attrName>
                                        </p:attrNameLst>
                                      </p:cBhvr>
                                      <p:to>
                                        <p:strVal val="visible"/>
                                      </p:to>
                                    </p:set>
                                    <p:anim calcmode="lin" valueType="num">
                                      <p:cBhvr>
                                        <p:cTn id="60"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61" dur="500" fill="hold"/>
                                        <p:tgtEl>
                                          <p:spTgt spid="7">
                                            <p:txEl>
                                              <p:pRg st="5" end="5"/>
                                            </p:txEl>
                                          </p:spTgt>
                                        </p:tgtEl>
                                        <p:attrNameLst>
                                          <p:attrName>ppt_h</p:attrName>
                                        </p:attrNameLst>
                                      </p:cBhvr>
                                      <p:tavLst>
                                        <p:tav tm="0">
                                          <p:val>
                                            <p:fltVal val="0"/>
                                          </p:val>
                                        </p:tav>
                                        <p:tav tm="100000">
                                          <p:val>
                                            <p:strVal val="#ppt_h"/>
                                          </p:val>
                                        </p:tav>
                                      </p:tavLst>
                                    </p:anim>
                                    <p:animEffect transition="in" filter="fade">
                                      <p:cBhvr>
                                        <p:cTn id="6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2.6 </a:t>
            </a:r>
            <a:r>
              <a:rPr lang="en-US" b="1" dirty="0" err="1"/>
              <a:t>Tạo</a:t>
            </a:r>
            <a:r>
              <a:rPr lang="en-US" b="1" dirty="0"/>
              <a:t> </a:t>
            </a:r>
            <a:r>
              <a:rPr lang="en-US" b="1" dirty="0" err="1"/>
              <a:t>chữ</a:t>
            </a:r>
            <a:r>
              <a:rPr lang="en-US" b="1" dirty="0"/>
              <a:t> Drop </a:t>
            </a:r>
            <a:r>
              <a:rPr lang="en-US" b="1" dirty="0" smtClean="0"/>
              <a:t>Cap (</a:t>
            </a:r>
            <a:r>
              <a:rPr lang="en-US" b="1" dirty="0" err="1" smtClean="0"/>
              <a:t>tt</a:t>
            </a:r>
            <a:r>
              <a:rPr lang="en-US" b="1" dirty="0" smtClean="0"/>
              <a:t>)</a:t>
            </a:r>
            <a:endParaRPr lang="en-US" b="1" dirty="0"/>
          </a:p>
        </p:txBody>
      </p:sp>
      <p:sp>
        <p:nvSpPr>
          <p:cNvPr id="3" name="Content Placeholder 2"/>
          <p:cNvSpPr>
            <a:spLocks noGrp="1"/>
          </p:cNvSpPr>
          <p:nvPr>
            <p:ph idx="1"/>
          </p:nvPr>
        </p:nvSpPr>
        <p:spPr/>
        <p:txBody>
          <a:bodyPr>
            <a:normAutofit/>
          </a:bodyPr>
          <a:lstStyle/>
          <a:p>
            <a:pPr marL="0" indent="0">
              <a:buNone/>
            </a:pPr>
            <a:r>
              <a:rPr lang="en-US" sz="2800" b="1" smtClean="0"/>
              <a:t>2.6.2 Hủy chữ Drop Cap</a:t>
            </a:r>
          </a:p>
          <a:p>
            <a:pPr lvl="1">
              <a:buFont typeface="Wingdings" pitchFamily="2" charset="2"/>
              <a:buChar char="q"/>
            </a:pPr>
            <a:r>
              <a:rPr lang="en-US" sz="2600" smtClean="0"/>
              <a:t> Chọn kiểu chữ Drop Caps đã tạo</a:t>
            </a:r>
          </a:p>
          <a:p>
            <a:pPr lvl="1">
              <a:buFont typeface="Wingdings" pitchFamily="2" charset="2"/>
              <a:buChar char="q"/>
            </a:pPr>
            <a:r>
              <a:rPr lang="en-US" sz="2600" smtClean="0"/>
              <a:t> Vào Insert -&gt; Drop Caps</a:t>
            </a:r>
          </a:p>
          <a:p>
            <a:pPr lvl="1">
              <a:buFont typeface="Wingdings" pitchFamily="2" charset="2"/>
              <a:buChar char="q"/>
            </a:pPr>
            <a:r>
              <a:rPr lang="en-US" sz="2600" smtClean="0"/>
              <a:t> Trong cửa sổ tạo chữ Drop Cap -&gt; None</a:t>
            </a:r>
          </a:p>
          <a:p>
            <a:pPr lvl="1">
              <a:buFont typeface="Wingdings" pitchFamily="2" charset="2"/>
              <a:buChar char="q"/>
            </a:pPr>
            <a:r>
              <a:rPr lang="en-US" sz="2600" smtClean="0"/>
              <a:t> Nhấn OK</a:t>
            </a:r>
          </a:p>
          <a:p>
            <a:pPr marL="0" indent="0">
              <a:buNone/>
            </a:pPr>
            <a:r>
              <a:rPr lang="en-US" sz="2800" i="1" smtClean="0">
                <a:solidFill>
                  <a:srgbClr val="FF0000"/>
                </a:solidFill>
              </a:rPr>
              <a:t>Chú ý: </a:t>
            </a:r>
            <a:r>
              <a:rPr lang="en-US" sz="2800" smtClean="0"/>
              <a:t>Đối với văn bản vừa trình bày chia cột vừa có tạo chữ Drop Caps cần:</a:t>
            </a:r>
          </a:p>
          <a:p>
            <a:pPr marL="971550" lvl="1" indent="-514350">
              <a:buFont typeface="+mj-lt"/>
              <a:buAutoNum type="arabicPeriod"/>
            </a:pPr>
            <a:r>
              <a:rPr lang="en-US" sz="2400" smtClean="0"/>
              <a:t>Chia cột trước, tạo chữ Drop Caps sau:</a:t>
            </a:r>
          </a:p>
          <a:p>
            <a:pPr marL="971550" lvl="1" indent="-514350">
              <a:buFont typeface="+mj-lt"/>
              <a:buAutoNum type="arabicPeriod"/>
            </a:pPr>
            <a:r>
              <a:rPr lang="en-US" sz="2400" smtClean="0"/>
              <a:t>Nếu Hủy: Hủy chữ Drop trước sau đó mới hủy chia cột</a:t>
            </a:r>
          </a:p>
        </p:txBody>
      </p:sp>
    </p:spTree>
    <p:extLst>
      <p:ext uri="{BB962C8B-B14F-4D97-AF65-F5344CB8AC3E}">
        <p14:creationId xmlns:p14="http://schemas.microsoft.com/office/powerpoint/2010/main" val="97002818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p:cTn id="30"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500"/>
                                        <p:tgtEl>
                                          <p:spTgt spid="3">
                                            <p:txEl>
                                              <p:pRg st="6" end="6"/>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2.7 Chèn ký tự đặc biệt (Symbol)</a:t>
            </a:r>
          </a:p>
        </p:txBody>
      </p:sp>
      <p:sp>
        <p:nvSpPr>
          <p:cNvPr id="3" name="Content Placeholder 2"/>
          <p:cNvSpPr>
            <a:spLocks noGrp="1"/>
          </p:cNvSpPr>
          <p:nvPr>
            <p:ph idx="1"/>
          </p:nvPr>
        </p:nvSpPr>
        <p:spPr>
          <a:xfrm>
            <a:off x="457200" y="1600200"/>
            <a:ext cx="4876799" cy="4525963"/>
          </a:xfrm>
        </p:spPr>
        <p:txBody>
          <a:bodyPr>
            <a:normAutofit fontScale="85000" lnSpcReduction="20000"/>
          </a:bodyPr>
          <a:lstStyle/>
          <a:p>
            <a:pPr marL="0" indent="398463">
              <a:buNone/>
            </a:pPr>
            <a:r>
              <a:rPr lang="en-US" smtClean="0"/>
              <a:t>Chèn một số ký tự đặc biệt không có trên bàn phím vào các vị trí thích hợp trong văn bản.</a:t>
            </a:r>
          </a:p>
          <a:p>
            <a:pPr marL="0" indent="398463">
              <a:buNone/>
            </a:pPr>
            <a:r>
              <a:rPr lang="en-US" smtClean="0"/>
              <a:t>Cách tạo:</a:t>
            </a:r>
          </a:p>
          <a:p>
            <a:pPr lvl="1">
              <a:buFont typeface="Wingdings" pitchFamily="2" charset="2"/>
              <a:buChar char="q"/>
            </a:pPr>
            <a:r>
              <a:rPr lang="en-US" smtClean="0"/>
              <a:t> Đặt con trỏ vào vị trí cần chèn ký tự đặc biệt</a:t>
            </a:r>
          </a:p>
          <a:p>
            <a:pPr lvl="1">
              <a:buFont typeface="Wingdings" pitchFamily="2" charset="2"/>
              <a:buChar char="q"/>
            </a:pPr>
            <a:r>
              <a:rPr lang="en-US" smtClean="0"/>
              <a:t> </a:t>
            </a:r>
            <a:r>
              <a:rPr lang="en-US" b="1" smtClean="0"/>
              <a:t>Insert</a:t>
            </a:r>
            <a:r>
              <a:rPr lang="en-US" smtClean="0"/>
              <a:t> -&gt; </a:t>
            </a:r>
            <a:r>
              <a:rPr lang="en-US" b="1" smtClean="0"/>
              <a:t>Symbol</a:t>
            </a:r>
            <a:r>
              <a:rPr lang="en-US" smtClean="0"/>
              <a:t> -&gt; </a:t>
            </a:r>
            <a:r>
              <a:rPr lang="en-US" b="1" smtClean="0"/>
              <a:t>More symbol</a:t>
            </a:r>
            <a:endParaRPr lang="en-US" b="1"/>
          </a:p>
          <a:p>
            <a:pPr marL="0" indent="0">
              <a:buNone/>
            </a:pPr>
            <a:r>
              <a:rPr lang="en-US" i="1" smtClean="0">
                <a:solidFill>
                  <a:srgbClr val="FF0000"/>
                </a:solidFill>
              </a:rPr>
              <a:t>Lưu ý: </a:t>
            </a:r>
            <a:r>
              <a:rPr lang="en-US" smtClean="0"/>
              <a:t>Chọn font chữ Wingding là font hay dùng nhất</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9250" y="2362199"/>
            <a:ext cx="3786929" cy="274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096000" y="5103742"/>
            <a:ext cx="2057400" cy="382658"/>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Cửa sổ Symbol</a:t>
            </a:r>
            <a:endParaRPr lang="en-US" b="1" i="1">
              <a:latin typeface="Times New Roman" pitchFamily="18" charset="0"/>
              <a:cs typeface="Times New Roman" pitchFamily="18" charset="0"/>
            </a:endParaRPr>
          </a:p>
        </p:txBody>
      </p:sp>
      <p:cxnSp>
        <p:nvCxnSpPr>
          <p:cNvPr id="8" name="Straight Arrow Connector 7"/>
          <p:cNvCxnSpPr/>
          <p:nvPr/>
        </p:nvCxnSpPr>
        <p:spPr>
          <a:xfrm flipH="1">
            <a:off x="6096000" y="1905000"/>
            <a:ext cx="609600" cy="990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flipV="1">
            <a:off x="5638800" y="3730512"/>
            <a:ext cx="734961" cy="17558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flipV="1">
            <a:off x="8153400" y="4953000"/>
            <a:ext cx="33183" cy="87794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4267200" y="5448286"/>
            <a:ext cx="24384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Chọn Ký tự muốn chèn</a:t>
            </a:r>
            <a:endParaRPr lang="en-US">
              <a:latin typeface="Times New Roman" pitchFamily="18" charset="0"/>
              <a:cs typeface="Times New Roman" pitchFamily="18" charset="0"/>
            </a:endParaRPr>
          </a:p>
        </p:txBody>
      </p:sp>
      <p:sp>
        <p:nvSpPr>
          <p:cNvPr id="15" name="TextBox 14"/>
          <p:cNvSpPr txBox="1"/>
          <p:nvPr/>
        </p:nvSpPr>
        <p:spPr>
          <a:xfrm>
            <a:off x="5638800" y="1522342"/>
            <a:ext cx="2057400" cy="382658"/>
          </a:xfrm>
          <a:prstGeom prst="rect">
            <a:avLst/>
          </a:prstGeom>
          <a:noFill/>
        </p:spPr>
        <p:txBody>
          <a:bodyPr wrap="square" rtlCol="0">
            <a:spAutoFit/>
          </a:bodyPr>
          <a:lstStyle/>
          <a:p>
            <a:pPr algn="ctr"/>
            <a:r>
              <a:rPr lang="en-US" smtClean="0">
                <a:latin typeface="Times New Roman" pitchFamily="18" charset="0"/>
                <a:cs typeface="Times New Roman" pitchFamily="18" charset="0"/>
              </a:rPr>
              <a:t>Chọn Font ký tự</a:t>
            </a:r>
            <a:endParaRPr lang="en-US">
              <a:latin typeface="Times New Roman" pitchFamily="18" charset="0"/>
              <a:cs typeface="Times New Roman" pitchFamily="18" charset="0"/>
            </a:endParaRPr>
          </a:p>
        </p:txBody>
      </p:sp>
      <p:sp>
        <p:nvSpPr>
          <p:cNvPr id="16" name="TextBox 15"/>
          <p:cNvSpPr txBox="1"/>
          <p:nvPr/>
        </p:nvSpPr>
        <p:spPr>
          <a:xfrm>
            <a:off x="6858000" y="5818654"/>
            <a:ext cx="2057400" cy="646331"/>
          </a:xfrm>
          <a:prstGeom prst="rect">
            <a:avLst/>
          </a:prstGeom>
          <a:noFill/>
        </p:spPr>
        <p:txBody>
          <a:bodyPr wrap="square" rtlCol="0">
            <a:spAutoFit/>
          </a:bodyPr>
          <a:lstStyle/>
          <a:p>
            <a:pPr algn="ctr"/>
            <a:r>
              <a:rPr lang="en-US" smtClean="0">
                <a:latin typeface="Times New Roman" pitchFamily="18" charset="0"/>
                <a:cs typeface="Times New Roman" pitchFamily="18" charset="0"/>
              </a:rPr>
              <a:t>Nhấn để chèn vào văn bản</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253529873"/>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anim calcmode="lin" valueType="num">
                                      <p:cBhvr>
                                        <p:cTn id="13"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170"/>
                                        </p:tgtEl>
                                        <p:attrNameLst>
                                          <p:attrName>style.visibility</p:attrName>
                                        </p:attrNameLst>
                                      </p:cBhvr>
                                      <p:to>
                                        <p:strVal val="visible"/>
                                      </p:to>
                                    </p:set>
                                    <p:animEffect transition="in" filter="fade">
                                      <p:cBhvr>
                                        <p:cTn id="31" dur="500"/>
                                        <p:tgtEl>
                                          <p:spTgt spid="717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linds(horizontal)">
                                      <p:cBhvr>
                                        <p:cTn id="39" dur="500"/>
                                        <p:tgtEl>
                                          <p:spTgt spid="8"/>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par>
                                <p:cTn id="48" presetID="22" presetClass="entr" presetSubtype="4"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ppt_x"/>
                                          </p:val>
                                        </p:tav>
                                        <p:tav tm="100000">
                                          <p:val>
                                            <p:strVal val="#ppt_x"/>
                                          </p:val>
                                        </p:tav>
                                      </p:tavLst>
                                    </p:anim>
                                    <p:anim calcmode="lin" valueType="num">
                                      <p:cBhvr additive="base">
                                        <p:cTn id="6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3">
                                            <p:txEl>
                                              <p:pRg st="4" end="4"/>
                                            </p:txEl>
                                          </p:spTgt>
                                        </p:tgtEl>
                                        <p:attrNameLst>
                                          <p:attrName>style.visibility</p:attrName>
                                        </p:attrNameLst>
                                      </p:cBhvr>
                                      <p:to>
                                        <p:strVal val="visible"/>
                                      </p:to>
                                    </p:set>
                                    <p:animEffect transition="in" filter="fade">
                                      <p:cBhvr>
                                        <p:cTn id="65" dur="1000"/>
                                        <p:tgtEl>
                                          <p:spTgt spid="3">
                                            <p:txEl>
                                              <p:pRg st="4" end="4"/>
                                            </p:txEl>
                                          </p:spTgt>
                                        </p:tgtEl>
                                      </p:cBhvr>
                                    </p:animEffect>
                                    <p:anim calcmode="lin" valueType="num">
                                      <p:cBhvr>
                                        <p:cTn id="6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6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1.2 Mở/đóng Word</a:t>
            </a:r>
          </a:p>
        </p:txBody>
      </p:sp>
      <p:sp>
        <p:nvSpPr>
          <p:cNvPr id="3" name="Content Placeholder 2"/>
          <p:cNvSpPr>
            <a:spLocks noGrp="1"/>
          </p:cNvSpPr>
          <p:nvPr>
            <p:ph idx="1"/>
          </p:nvPr>
        </p:nvSpPr>
        <p:spPr/>
        <p:txBody>
          <a:bodyPr/>
          <a:lstStyle/>
          <a:p>
            <a:pPr marL="0" indent="0">
              <a:buNone/>
            </a:pPr>
            <a:r>
              <a:rPr lang="en-US" b="1" smtClean="0"/>
              <a:t>1.2.1 Khởi động MS Word</a:t>
            </a:r>
          </a:p>
          <a:p>
            <a:pPr marL="914400" indent="-457200">
              <a:buFont typeface="Wingdings" pitchFamily="2" charset="2"/>
              <a:buChar char="q"/>
            </a:pPr>
            <a:r>
              <a:rPr lang="en-US" sz="2400" smtClean="0"/>
              <a:t>C1: Start -&gt;Programs -&gt; Microsoft Office -&gt; Microsoft Office Word</a:t>
            </a:r>
          </a:p>
          <a:p>
            <a:pPr marL="914400" indent="-457200">
              <a:buFont typeface="Wingdings" pitchFamily="2" charset="2"/>
              <a:buChar char="q"/>
            </a:pPr>
            <a:r>
              <a:rPr lang="en-US" sz="2400" smtClean="0"/>
              <a:t>C2: Click vào biểu tượng MS Word trên màn hình</a:t>
            </a:r>
            <a:endParaRPr lang="en-US" sz="2400"/>
          </a:p>
        </p:txBody>
      </p:sp>
      <p:pic>
        <p:nvPicPr>
          <p:cNvPr id="2051" name="Picture 3"/>
          <p:cNvPicPr>
            <a:picLocks noChangeAspect="1" noChangeArrowheads="1"/>
          </p:cNvPicPr>
          <p:nvPr/>
        </p:nvPicPr>
        <p:blipFill>
          <a:blip r:embed="rId2"/>
          <a:srcRect/>
          <a:stretch>
            <a:fillRect/>
          </a:stretch>
        </p:blipFill>
        <p:spPr bwMode="auto">
          <a:xfrm>
            <a:off x="4114800" y="4038600"/>
            <a:ext cx="742950" cy="1019175"/>
          </a:xfrm>
          <a:prstGeom prst="rect">
            <a:avLst/>
          </a:prstGeom>
          <a:noFill/>
          <a:ln w="9525">
            <a:noFill/>
            <a:miter lim="800000"/>
            <a:headEnd/>
            <a:tailEnd/>
          </a:ln>
          <a:effectLst/>
        </p:spPr>
      </p:pic>
    </p:spTree>
    <p:extLst>
      <p:ext uri="{BB962C8B-B14F-4D97-AF65-F5344CB8AC3E}">
        <p14:creationId xmlns:p14="http://schemas.microsoft.com/office/powerpoint/2010/main" val="47342834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2.8 Vẽ hình (Shapes)</a:t>
            </a:r>
          </a:p>
        </p:txBody>
      </p:sp>
      <p:sp>
        <p:nvSpPr>
          <p:cNvPr id="3" name="Content Placeholder 2"/>
          <p:cNvSpPr>
            <a:spLocks noGrp="1"/>
          </p:cNvSpPr>
          <p:nvPr>
            <p:ph idx="1"/>
          </p:nvPr>
        </p:nvSpPr>
        <p:spPr>
          <a:xfrm>
            <a:off x="457200" y="1600201"/>
            <a:ext cx="5181600" cy="4114800"/>
          </a:xfrm>
        </p:spPr>
        <p:txBody>
          <a:bodyPr>
            <a:normAutofit fontScale="92500"/>
          </a:bodyPr>
          <a:lstStyle/>
          <a:p>
            <a:pPr marL="0" indent="0" algn="just">
              <a:buNone/>
            </a:pPr>
            <a:r>
              <a:rPr lang="en-US" sz="3000" b="1" smtClean="0"/>
              <a:t>2.8.1 Chèn hình</a:t>
            </a:r>
          </a:p>
          <a:p>
            <a:pPr lvl="1" algn="just">
              <a:buFont typeface="Wingdings" pitchFamily="2" charset="2"/>
              <a:buChar char="q"/>
            </a:pPr>
            <a:r>
              <a:rPr lang="en-US" sz="2400" smtClean="0"/>
              <a:t>Vào Insert -&gt; Shapes</a:t>
            </a:r>
          </a:p>
          <a:p>
            <a:pPr lvl="1" algn="just">
              <a:buFont typeface="Wingdings" pitchFamily="2" charset="2"/>
              <a:buChar char="q"/>
            </a:pPr>
            <a:r>
              <a:rPr lang="en-US" sz="2400" smtClean="0"/>
              <a:t>Khi đó hiện ra các dạng hình ta chọn hình mong muốn sau đó đặt chuột vào trong văn bản giữ chuột trái vào kéo với kích thước tùy ý</a:t>
            </a:r>
          </a:p>
          <a:p>
            <a:pPr lvl="1">
              <a:buFont typeface="Wingdings" pitchFamily="2" charset="2"/>
              <a:buChar char="q"/>
            </a:pPr>
            <a:r>
              <a:rPr lang="en-US" sz="2400" smtClean="0"/>
              <a:t>Khi vẽ xong trên menu xuất hiện thêm 1 thẻ </a:t>
            </a:r>
            <a:r>
              <a:rPr lang="en-US" sz="2400" b="1" smtClean="0"/>
              <a:t>Drawing tool </a:t>
            </a:r>
            <a:r>
              <a:rPr lang="en-US" sz="2400" smtClean="0"/>
              <a:t>có tên </a:t>
            </a:r>
            <a:r>
              <a:rPr lang="en-US" sz="2400" b="1" smtClean="0"/>
              <a:t>Format</a:t>
            </a:r>
            <a:r>
              <a:rPr lang="en-US" sz="2400" smtClean="0"/>
              <a:t>. Khi đó thẻ Format chính là công cụ để chỉnh sửa hình vừa vẽ</a:t>
            </a:r>
            <a:endParaRPr lang="en-US" sz="2400"/>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895" r="61690" b="9675"/>
          <a:stretch/>
        </p:blipFill>
        <p:spPr bwMode="auto">
          <a:xfrm>
            <a:off x="6190202" y="1752600"/>
            <a:ext cx="2003952"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704495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anim calcmode="lin" valueType="num">
                                      <p:cBhvr>
                                        <p:cTn id="13"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2.8 Vẽ hình (Shapes) (tt)</a:t>
            </a:r>
          </a:p>
        </p:txBody>
      </p:sp>
      <p:sp>
        <p:nvSpPr>
          <p:cNvPr id="3" name="Content Placeholder 2"/>
          <p:cNvSpPr>
            <a:spLocks noGrp="1"/>
          </p:cNvSpPr>
          <p:nvPr>
            <p:ph idx="1"/>
          </p:nvPr>
        </p:nvSpPr>
        <p:spPr>
          <a:xfrm>
            <a:off x="457200" y="1600201"/>
            <a:ext cx="8229600" cy="2743200"/>
          </a:xfrm>
        </p:spPr>
        <p:txBody>
          <a:bodyPr>
            <a:normAutofit/>
          </a:bodyPr>
          <a:lstStyle/>
          <a:p>
            <a:pPr marL="0" indent="111125">
              <a:buNone/>
            </a:pPr>
            <a:r>
              <a:rPr lang="en-US" sz="2800" b="1" smtClean="0"/>
              <a:t>2.8.2. Chọn kiểu định dạng hình</a:t>
            </a:r>
          </a:p>
          <a:p>
            <a:pPr marL="0" indent="633413">
              <a:buNone/>
            </a:pPr>
            <a:r>
              <a:rPr lang="en-US" sz="2800" smtClean="0"/>
              <a:t>Chọn mẫu </a:t>
            </a:r>
            <a:r>
              <a:rPr lang="en-US" sz="2800" b="1" smtClean="0"/>
              <a:t>Shape Style </a:t>
            </a:r>
            <a:r>
              <a:rPr lang="en-US" sz="2800" smtClean="0"/>
              <a:t>bao gồm:</a:t>
            </a:r>
          </a:p>
          <a:p>
            <a:pPr lvl="2">
              <a:buFont typeface="Wingdings" pitchFamily="2" charset="2"/>
              <a:buChar char="q"/>
            </a:pPr>
            <a:r>
              <a:rPr lang="en-US" smtClean="0"/>
              <a:t> </a:t>
            </a:r>
            <a:r>
              <a:rPr lang="en-US" b="1" smtClean="0"/>
              <a:t>Shape Fill</a:t>
            </a:r>
            <a:r>
              <a:rPr lang="en-US" smtClean="0"/>
              <a:t>: Thay đổi màu nền của hình</a:t>
            </a:r>
          </a:p>
          <a:p>
            <a:pPr lvl="2">
              <a:buFont typeface="Wingdings" pitchFamily="2" charset="2"/>
              <a:buChar char="q"/>
            </a:pPr>
            <a:r>
              <a:rPr lang="en-US" smtClean="0"/>
              <a:t> </a:t>
            </a:r>
            <a:r>
              <a:rPr lang="en-US" b="1" smtClean="0"/>
              <a:t>Shap Outline</a:t>
            </a:r>
            <a:r>
              <a:rPr lang="en-US" smtClean="0"/>
              <a:t>: Thay đổi đường viền ngoài</a:t>
            </a:r>
          </a:p>
          <a:p>
            <a:pPr lvl="2">
              <a:buFont typeface="Wingdings" pitchFamily="2" charset="2"/>
              <a:buChar char="q"/>
            </a:pPr>
            <a:r>
              <a:rPr lang="en-US" smtClean="0"/>
              <a:t> </a:t>
            </a:r>
            <a:r>
              <a:rPr lang="en-US" b="1" smtClean="0"/>
              <a:t>Shape Effects</a:t>
            </a:r>
            <a:r>
              <a:rPr lang="en-US" smtClean="0"/>
              <a:t>: Hiệu ứng hình</a:t>
            </a:r>
          </a:p>
          <a:p>
            <a:pPr marL="0" indent="0">
              <a:buNone/>
            </a:pPr>
            <a:endParaRPr lang="en-US"/>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1276" y="4159469"/>
            <a:ext cx="5791200" cy="16684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124200" y="5859483"/>
            <a:ext cx="3352800" cy="400110"/>
          </a:xfrm>
          <a:prstGeom prst="rect">
            <a:avLst/>
          </a:prstGeom>
          <a:noFill/>
        </p:spPr>
        <p:txBody>
          <a:bodyPr wrap="square" rtlCol="0">
            <a:spAutoFit/>
          </a:bodyPr>
          <a:lstStyle/>
          <a:p>
            <a:pPr algn="ctr"/>
            <a:r>
              <a:rPr lang="en-US" sz="2000" b="1" smtClean="0">
                <a:latin typeface="Times New Roman" pitchFamily="18" charset="0"/>
                <a:cs typeface="Times New Roman" pitchFamily="18" charset="0"/>
              </a:rPr>
              <a:t>Nhóm Shape Style</a:t>
            </a:r>
            <a:endParaRPr lang="en-US" sz="2000" b="1">
              <a:latin typeface="Times New Roman" pitchFamily="18" charset="0"/>
              <a:cs typeface="Times New Roman" pitchFamily="18" charset="0"/>
            </a:endParaRPr>
          </a:p>
        </p:txBody>
      </p:sp>
    </p:spTree>
    <p:extLst>
      <p:ext uri="{BB962C8B-B14F-4D97-AF65-F5344CB8AC3E}">
        <p14:creationId xmlns:p14="http://schemas.microsoft.com/office/powerpoint/2010/main" val="27394266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9219"/>
                                        </p:tgtEl>
                                        <p:attrNameLst>
                                          <p:attrName>style.visibility</p:attrName>
                                        </p:attrNameLst>
                                      </p:cBhvr>
                                      <p:to>
                                        <p:strVal val="visible"/>
                                      </p:to>
                                    </p:set>
                                    <p:animEffect transition="in" filter="circle(in)">
                                      <p:cBhvr>
                                        <p:cTn id="19" dur="2000"/>
                                        <p:tgtEl>
                                          <p:spTgt spid="9219"/>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wipe(down)">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2.8 Vẽ hình (Shapes) (tt)</a:t>
            </a:r>
          </a:p>
        </p:txBody>
      </p:sp>
      <p:sp>
        <p:nvSpPr>
          <p:cNvPr id="3" name="Content Placeholder 2"/>
          <p:cNvSpPr>
            <a:spLocks noGrp="1"/>
          </p:cNvSpPr>
          <p:nvPr>
            <p:ph idx="1"/>
          </p:nvPr>
        </p:nvSpPr>
        <p:spPr>
          <a:xfrm>
            <a:off x="457200" y="1600201"/>
            <a:ext cx="8001000" cy="2819400"/>
          </a:xfrm>
        </p:spPr>
        <p:txBody>
          <a:bodyPr>
            <a:normAutofit fontScale="92500" lnSpcReduction="20000"/>
          </a:bodyPr>
          <a:lstStyle/>
          <a:p>
            <a:pPr marL="0" indent="111125">
              <a:buNone/>
            </a:pPr>
            <a:r>
              <a:rPr lang="en-US" sz="2800" b="1" smtClean="0"/>
              <a:t>2.8.3. Căn chỉnh nhiều hình</a:t>
            </a:r>
          </a:p>
          <a:p>
            <a:pPr marL="0" indent="457200">
              <a:buNone/>
            </a:pPr>
            <a:r>
              <a:rPr lang="en-US" sz="2800" smtClean="0"/>
              <a:t>Để căn chỉnh, xắp xếp vị trí giữa các hình với nhau ta sử dụng nhóm </a:t>
            </a:r>
            <a:r>
              <a:rPr lang="en-US" sz="2800" b="1" smtClean="0"/>
              <a:t>Arrange:</a:t>
            </a:r>
          </a:p>
          <a:p>
            <a:pPr lvl="1">
              <a:buFont typeface="Wingdings" pitchFamily="2" charset="2"/>
              <a:buChar char="q"/>
            </a:pPr>
            <a:r>
              <a:rPr lang="en-US" sz="2400" smtClean="0"/>
              <a:t>Position: Thay đổi vị trí</a:t>
            </a:r>
          </a:p>
          <a:p>
            <a:pPr lvl="1">
              <a:buFont typeface="Wingdings" pitchFamily="2" charset="2"/>
              <a:buChar char="q"/>
            </a:pPr>
            <a:r>
              <a:rPr lang="en-US" sz="2400" smtClean="0"/>
              <a:t>Bring Forward: Đưa hình lên trên</a:t>
            </a:r>
          </a:p>
          <a:p>
            <a:pPr lvl="1">
              <a:buFont typeface="Wingdings" pitchFamily="2" charset="2"/>
              <a:buChar char="q"/>
            </a:pPr>
            <a:r>
              <a:rPr lang="en-US" sz="2400" smtClean="0"/>
              <a:t>Send Backward: Đ</a:t>
            </a:r>
            <a:r>
              <a:rPr lang="vi-VN" sz="2400" smtClean="0"/>
              <a:t>ư</a:t>
            </a:r>
            <a:r>
              <a:rPr lang="en-US" sz="2400" smtClean="0"/>
              <a:t>a hình xuống dưới</a:t>
            </a:r>
          </a:p>
          <a:p>
            <a:pPr lvl="1">
              <a:buFont typeface="Wingdings" pitchFamily="2" charset="2"/>
              <a:buChar char="q"/>
            </a:pPr>
            <a:r>
              <a:rPr lang="en-US" sz="2400" smtClean="0"/>
              <a:t>Align: Canh vị trí giữa các hình (slide sau)</a:t>
            </a:r>
          </a:p>
          <a:p>
            <a:pPr lvl="1">
              <a:buFont typeface="Wingdings" pitchFamily="2" charset="2"/>
              <a:buChar char="q"/>
            </a:pPr>
            <a:r>
              <a:rPr lang="en-US" sz="2400" smtClean="0"/>
              <a:t>Rotate: Xoay các chiều cho hình</a:t>
            </a:r>
            <a:endParaRPr lang="en-US" sz="240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4360554"/>
            <a:ext cx="4671392" cy="15902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114800" y="5881817"/>
            <a:ext cx="2209800" cy="400110"/>
          </a:xfrm>
          <a:prstGeom prst="rect">
            <a:avLst/>
          </a:prstGeom>
          <a:noFill/>
        </p:spPr>
        <p:txBody>
          <a:bodyPr wrap="square" rtlCol="0">
            <a:spAutoFit/>
          </a:bodyPr>
          <a:lstStyle/>
          <a:p>
            <a:pPr algn="ctr"/>
            <a:r>
              <a:rPr lang="en-US" sz="2000" b="1" smtClean="0">
                <a:latin typeface="Times New Roman" pitchFamily="18" charset="0"/>
                <a:cs typeface="Times New Roman" pitchFamily="18" charset="0"/>
              </a:rPr>
              <a:t>Nhóm Arrange</a:t>
            </a:r>
            <a:endParaRPr lang="en-US" sz="2000" b="1">
              <a:latin typeface="Times New Roman" pitchFamily="18" charset="0"/>
              <a:cs typeface="Times New Roman" pitchFamily="18" charset="0"/>
            </a:endParaRPr>
          </a:p>
        </p:txBody>
      </p:sp>
    </p:spTree>
    <p:extLst>
      <p:ext uri="{BB962C8B-B14F-4D97-AF65-F5344CB8AC3E}">
        <p14:creationId xmlns:p14="http://schemas.microsoft.com/office/powerpoint/2010/main" val="3389549743"/>
      </p:ext>
    </p:extLst>
  </p:cSld>
  <p:clrMapOvr>
    <a:masterClrMapping/>
  </p:clrMapOvr>
  <p:transition>
    <p:check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2.8 Vẽ hình (Shapes) (tt)</a:t>
            </a:r>
          </a:p>
        </p:txBody>
      </p:sp>
      <p:sp>
        <p:nvSpPr>
          <p:cNvPr id="3" name="Content Placeholder 2"/>
          <p:cNvSpPr>
            <a:spLocks noGrp="1"/>
          </p:cNvSpPr>
          <p:nvPr>
            <p:ph idx="1"/>
          </p:nvPr>
        </p:nvSpPr>
        <p:spPr>
          <a:xfrm>
            <a:off x="457200" y="1600200"/>
            <a:ext cx="8229600" cy="4572000"/>
          </a:xfrm>
        </p:spPr>
        <p:txBody>
          <a:bodyPr>
            <a:normAutofit fontScale="77500" lnSpcReduction="20000"/>
          </a:bodyPr>
          <a:lstStyle/>
          <a:p>
            <a:pPr marL="0" indent="0">
              <a:buNone/>
            </a:pPr>
            <a:r>
              <a:rPr lang="en-US" dirty="0" err="1" smtClean="0"/>
              <a:t>Canh</a:t>
            </a:r>
            <a:r>
              <a:rPr lang="en-US" dirty="0" smtClean="0"/>
              <a:t> </a:t>
            </a:r>
            <a:r>
              <a:rPr lang="en-US" dirty="0" err="1" smtClean="0"/>
              <a:t>chỉnh</a:t>
            </a:r>
            <a:r>
              <a:rPr lang="en-US" dirty="0" smtClean="0"/>
              <a:t> </a:t>
            </a:r>
            <a:r>
              <a:rPr lang="en-US" dirty="0" err="1" smtClean="0"/>
              <a:t>giữa</a:t>
            </a:r>
            <a:r>
              <a:rPr lang="en-US" dirty="0" smtClean="0"/>
              <a:t> </a:t>
            </a:r>
            <a:r>
              <a:rPr lang="en-US" dirty="0" err="1" smtClean="0"/>
              <a:t>các</a:t>
            </a:r>
            <a:r>
              <a:rPr lang="en-US" dirty="0" smtClean="0"/>
              <a:t> </a:t>
            </a:r>
            <a:r>
              <a:rPr lang="en-US" dirty="0" err="1" smtClean="0"/>
              <a:t>hình</a:t>
            </a:r>
            <a:r>
              <a:rPr lang="en-US" dirty="0" smtClean="0"/>
              <a:t> (Align)</a:t>
            </a:r>
          </a:p>
          <a:p>
            <a:pPr marL="520700" lvl="1">
              <a:buFont typeface="Wingdings" pitchFamily="2" charset="2"/>
              <a:buChar char="q"/>
            </a:pPr>
            <a:r>
              <a:rPr lang="en-US" sz="2400" b="1" dirty="0" smtClean="0"/>
              <a:t>Align left</a:t>
            </a:r>
            <a:r>
              <a:rPr lang="en-US" sz="2400" dirty="0" smtClean="0"/>
              <a:t>: </a:t>
            </a:r>
            <a:r>
              <a:rPr lang="en-US" sz="2400" dirty="0" err="1" smtClean="0"/>
              <a:t>canh</a:t>
            </a:r>
            <a:r>
              <a:rPr lang="en-US" sz="2400" dirty="0" smtClean="0"/>
              <a:t> </a:t>
            </a:r>
            <a:r>
              <a:rPr lang="en-US" sz="2400" dirty="0" err="1" smtClean="0"/>
              <a:t>các</a:t>
            </a:r>
            <a:r>
              <a:rPr lang="en-US" sz="2400" dirty="0" smtClean="0"/>
              <a:t> </a:t>
            </a:r>
            <a:r>
              <a:rPr lang="en-US" sz="2400" dirty="0" err="1" smtClean="0"/>
              <a:t>hình</a:t>
            </a:r>
            <a:r>
              <a:rPr lang="en-US" sz="2400" dirty="0" smtClean="0"/>
              <a:t> </a:t>
            </a:r>
            <a:r>
              <a:rPr lang="en-US" sz="2400" dirty="0" err="1" smtClean="0"/>
              <a:t>đều</a:t>
            </a:r>
            <a:r>
              <a:rPr lang="en-US" sz="2400" dirty="0" smtClean="0"/>
              <a:t> sang </a:t>
            </a:r>
            <a:r>
              <a:rPr lang="en-US" sz="2400" dirty="0" err="1" smtClean="0"/>
              <a:t>trái</a:t>
            </a:r>
            <a:endParaRPr lang="en-US" sz="2400" dirty="0" smtClean="0"/>
          </a:p>
          <a:p>
            <a:pPr marL="520700" lvl="1">
              <a:buFont typeface="Wingdings" pitchFamily="2" charset="2"/>
              <a:buChar char="q"/>
            </a:pPr>
            <a:r>
              <a:rPr lang="en-US" sz="2400" b="1" dirty="0" smtClean="0"/>
              <a:t>Align Center</a:t>
            </a:r>
            <a:r>
              <a:rPr lang="en-US" sz="2400" dirty="0" smtClean="0"/>
              <a:t>: </a:t>
            </a:r>
            <a:r>
              <a:rPr lang="en-US" sz="2400" dirty="0" err="1" smtClean="0"/>
              <a:t>Canh</a:t>
            </a:r>
            <a:r>
              <a:rPr lang="en-US" sz="2400" dirty="0" smtClean="0"/>
              <a:t> </a:t>
            </a:r>
            <a:r>
              <a:rPr lang="en-US" sz="2400" dirty="0" err="1" smtClean="0"/>
              <a:t>đều</a:t>
            </a:r>
            <a:r>
              <a:rPr lang="en-US" sz="2400" dirty="0" smtClean="0"/>
              <a:t> </a:t>
            </a:r>
            <a:r>
              <a:rPr lang="en-US" sz="2400" dirty="0" err="1" smtClean="0"/>
              <a:t>giữa</a:t>
            </a:r>
            <a:r>
              <a:rPr lang="en-US" sz="2400" dirty="0" smtClean="0"/>
              <a:t> (</a:t>
            </a:r>
            <a:r>
              <a:rPr lang="en-US" sz="2400" dirty="0" err="1" smtClean="0"/>
              <a:t>đứng</a:t>
            </a:r>
            <a:r>
              <a:rPr lang="en-US" sz="2400" dirty="0" smtClean="0"/>
              <a:t>)</a:t>
            </a:r>
          </a:p>
          <a:p>
            <a:pPr marL="520700" lvl="1">
              <a:buFont typeface="Wingdings" pitchFamily="2" charset="2"/>
              <a:buChar char="q"/>
            </a:pPr>
            <a:r>
              <a:rPr lang="en-US" sz="2400" b="1" dirty="0" smtClean="0"/>
              <a:t>Align Right</a:t>
            </a:r>
            <a:r>
              <a:rPr lang="en-US" sz="2400" dirty="0" smtClean="0"/>
              <a:t>: </a:t>
            </a:r>
            <a:r>
              <a:rPr lang="en-US" sz="2400" dirty="0" err="1" smtClean="0"/>
              <a:t>canh</a:t>
            </a:r>
            <a:r>
              <a:rPr lang="en-US" sz="2400" dirty="0" smtClean="0"/>
              <a:t> </a:t>
            </a:r>
            <a:r>
              <a:rPr lang="en-US" sz="2400" dirty="0" err="1" smtClean="0"/>
              <a:t>đều</a:t>
            </a:r>
            <a:r>
              <a:rPr lang="en-US" sz="2400" dirty="0" smtClean="0"/>
              <a:t> sang </a:t>
            </a:r>
            <a:r>
              <a:rPr lang="en-US" sz="2400" dirty="0" err="1" smtClean="0"/>
              <a:t>phải</a:t>
            </a:r>
            <a:endParaRPr lang="en-US" sz="2400" dirty="0" smtClean="0"/>
          </a:p>
          <a:p>
            <a:pPr marL="520700" lvl="1">
              <a:buFont typeface="Wingdings" pitchFamily="2" charset="2"/>
              <a:buChar char="q"/>
            </a:pPr>
            <a:r>
              <a:rPr lang="en-US" sz="2400" b="1" dirty="0" smtClean="0"/>
              <a:t>Align Top</a:t>
            </a:r>
            <a:r>
              <a:rPr lang="en-US" sz="2400" dirty="0" smtClean="0"/>
              <a:t>: </a:t>
            </a:r>
            <a:r>
              <a:rPr lang="en-US" sz="2400" dirty="0" err="1" smtClean="0"/>
              <a:t>canh</a:t>
            </a:r>
            <a:r>
              <a:rPr lang="en-US" sz="2400" dirty="0" smtClean="0"/>
              <a:t> </a:t>
            </a:r>
            <a:r>
              <a:rPr lang="en-US" sz="2400" dirty="0" err="1" smtClean="0"/>
              <a:t>đều</a:t>
            </a:r>
            <a:r>
              <a:rPr lang="en-US" sz="2400" dirty="0" smtClean="0"/>
              <a:t> </a:t>
            </a:r>
            <a:r>
              <a:rPr lang="en-US" sz="2400" dirty="0" err="1" smtClean="0"/>
              <a:t>lên</a:t>
            </a:r>
            <a:r>
              <a:rPr lang="en-US" sz="2400" dirty="0" smtClean="0"/>
              <a:t> </a:t>
            </a:r>
            <a:r>
              <a:rPr lang="en-US" sz="2400" dirty="0" err="1" smtClean="0"/>
              <a:t>trên</a:t>
            </a:r>
            <a:endParaRPr lang="en-US" sz="2400" dirty="0" smtClean="0"/>
          </a:p>
          <a:p>
            <a:pPr marL="520700" lvl="1">
              <a:buFont typeface="Wingdings" pitchFamily="2" charset="2"/>
              <a:buChar char="q"/>
            </a:pPr>
            <a:r>
              <a:rPr lang="en-US" sz="2400" b="1" dirty="0" smtClean="0"/>
              <a:t>Align Middle</a:t>
            </a:r>
            <a:r>
              <a:rPr lang="en-US" sz="2400" dirty="0" smtClean="0"/>
              <a:t>: </a:t>
            </a:r>
            <a:r>
              <a:rPr lang="en-US" sz="2400" dirty="0" err="1" smtClean="0"/>
              <a:t>Canh</a:t>
            </a:r>
            <a:r>
              <a:rPr lang="en-US" sz="2400" dirty="0" smtClean="0"/>
              <a:t> </a:t>
            </a:r>
            <a:r>
              <a:rPr lang="en-US" sz="2400" dirty="0" err="1" smtClean="0"/>
              <a:t>đểu</a:t>
            </a:r>
            <a:r>
              <a:rPr lang="en-US" sz="2400" dirty="0" smtClean="0"/>
              <a:t> </a:t>
            </a:r>
            <a:r>
              <a:rPr lang="en-US" sz="2400" dirty="0" err="1" smtClean="0"/>
              <a:t>giữa</a:t>
            </a:r>
            <a:r>
              <a:rPr lang="en-US" sz="2400" dirty="0" smtClean="0"/>
              <a:t> (</a:t>
            </a:r>
            <a:r>
              <a:rPr lang="en-US" sz="2400" dirty="0" err="1" smtClean="0"/>
              <a:t>ngang</a:t>
            </a:r>
            <a:r>
              <a:rPr lang="en-US" sz="2400" dirty="0" smtClean="0"/>
              <a:t>)</a:t>
            </a:r>
          </a:p>
          <a:p>
            <a:pPr marL="520700" lvl="1">
              <a:buFont typeface="Wingdings" pitchFamily="2" charset="2"/>
              <a:buChar char="q"/>
            </a:pPr>
            <a:r>
              <a:rPr lang="en-US" sz="2400" b="1" dirty="0" smtClean="0"/>
              <a:t>Align Bottom</a:t>
            </a:r>
            <a:r>
              <a:rPr lang="en-US" sz="2400" dirty="0" smtClean="0"/>
              <a:t>: </a:t>
            </a:r>
            <a:r>
              <a:rPr lang="en-US" sz="2400" dirty="0" err="1" smtClean="0"/>
              <a:t>canh</a:t>
            </a:r>
            <a:r>
              <a:rPr lang="en-US" sz="2400" dirty="0" smtClean="0"/>
              <a:t> </a:t>
            </a:r>
            <a:r>
              <a:rPr lang="en-US" sz="2400" dirty="0" err="1" smtClean="0"/>
              <a:t>đều</a:t>
            </a:r>
            <a:r>
              <a:rPr lang="en-US" sz="2400" dirty="0" smtClean="0"/>
              <a:t> </a:t>
            </a:r>
            <a:r>
              <a:rPr lang="en-US" sz="2400" dirty="0" err="1" smtClean="0"/>
              <a:t>xuống</a:t>
            </a:r>
            <a:r>
              <a:rPr lang="en-US" sz="2400" dirty="0" smtClean="0"/>
              <a:t> </a:t>
            </a:r>
            <a:r>
              <a:rPr lang="en-US" sz="2400" dirty="0" err="1" smtClean="0"/>
              <a:t>dưới</a:t>
            </a:r>
            <a:endParaRPr lang="en-US" sz="2400" dirty="0" smtClean="0"/>
          </a:p>
          <a:p>
            <a:pPr marL="520700" lvl="1">
              <a:buFont typeface="Wingdings" pitchFamily="2" charset="2"/>
              <a:buChar char="q"/>
            </a:pPr>
            <a:r>
              <a:rPr lang="en-US" sz="2400" b="1" dirty="0" smtClean="0"/>
              <a:t>Distribute Horizontally</a:t>
            </a:r>
            <a:r>
              <a:rPr lang="en-US" sz="2400" dirty="0" smtClean="0"/>
              <a:t>: </a:t>
            </a:r>
            <a:r>
              <a:rPr lang="en-US" sz="2400" dirty="0" err="1" smtClean="0"/>
              <a:t>Cách</a:t>
            </a:r>
            <a:r>
              <a:rPr lang="en-US" sz="2400" dirty="0" smtClean="0"/>
              <a:t> </a:t>
            </a:r>
            <a:r>
              <a:rPr lang="en-US" sz="2400" dirty="0" err="1" smtClean="0"/>
              <a:t>đều</a:t>
            </a:r>
            <a:r>
              <a:rPr lang="en-US" sz="2400" dirty="0" smtClean="0"/>
              <a:t> </a:t>
            </a:r>
            <a:r>
              <a:rPr lang="en-US" sz="2400" dirty="0" err="1" smtClean="0"/>
              <a:t>theo</a:t>
            </a:r>
            <a:r>
              <a:rPr lang="en-US" sz="2400" dirty="0" smtClean="0"/>
              <a:t> </a:t>
            </a:r>
            <a:r>
              <a:rPr lang="en-US" sz="2400" dirty="0" err="1" smtClean="0"/>
              <a:t>chiều</a:t>
            </a:r>
            <a:r>
              <a:rPr lang="en-US" sz="2400" dirty="0" smtClean="0"/>
              <a:t> </a:t>
            </a:r>
            <a:r>
              <a:rPr lang="en-US" sz="2400" dirty="0" err="1" smtClean="0"/>
              <a:t>ngang</a:t>
            </a:r>
            <a:endParaRPr lang="en-US" sz="2400" dirty="0" smtClean="0"/>
          </a:p>
          <a:p>
            <a:pPr marL="520700" lvl="1">
              <a:buFont typeface="Wingdings" pitchFamily="2" charset="2"/>
              <a:buChar char="q"/>
            </a:pPr>
            <a:r>
              <a:rPr lang="en-US" sz="2400" b="1" dirty="0" smtClean="0"/>
              <a:t>Distribute Vertically</a:t>
            </a:r>
            <a:r>
              <a:rPr lang="en-US" sz="2400" dirty="0" smtClean="0"/>
              <a:t>: </a:t>
            </a:r>
            <a:r>
              <a:rPr lang="en-US" sz="2400" dirty="0" err="1" smtClean="0"/>
              <a:t>cách</a:t>
            </a:r>
            <a:r>
              <a:rPr lang="en-US" sz="2400" dirty="0" smtClean="0"/>
              <a:t> </a:t>
            </a:r>
            <a:r>
              <a:rPr lang="en-US" sz="2400" dirty="0" err="1" smtClean="0"/>
              <a:t>đều</a:t>
            </a:r>
            <a:r>
              <a:rPr lang="en-US" sz="2400" dirty="0" smtClean="0"/>
              <a:t> </a:t>
            </a:r>
            <a:r>
              <a:rPr lang="en-US" sz="2400" dirty="0" err="1" smtClean="0"/>
              <a:t>theo</a:t>
            </a:r>
            <a:r>
              <a:rPr lang="en-US" sz="2400" dirty="0" smtClean="0"/>
              <a:t> </a:t>
            </a:r>
            <a:r>
              <a:rPr lang="en-US" sz="2400" dirty="0" err="1" smtClean="0"/>
              <a:t>chiều</a:t>
            </a:r>
            <a:r>
              <a:rPr lang="en-US" sz="2400" dirty="0" smtClean="0"/>
              <a:t> doc</a:t>
            </a:r>
          </a:p>
          <a:p>
            <a:pPr marL="0" indent="0">
              <a:buNone/>
            </a:pPr>
            <a:r>
              <a:rPr lang="en-US" sz="2800" dirty="0" err="1" smtClean="0"/>
              <a:t>Khi</a:t>
            </a:r>
            <a:r>
              <a:rPr lang="en-US" sz="2800" dirty="0" smtClean="0"/>
              <a:t> </a:t>
            </a:r>
            <a:r>
              <a:rPr lang="en-US" sz="2800" dirty="0" err="1" smtClean="0"/>
              <a:t>canh</a:t>
            </a:r>
            <a:r>
              <a:rPr lang="en-US" sz="2800" dirty="0" smtClean="0"/>
              <a:t> </a:t>
            </a:r>
            <a:r>
              <a:rPr lang="en-US" sz="2800" dirty="0" err="1" smtClean="0"/>
              <a:t>chúng</a:t>
            </a:r>
            <a:r>
              <a:rPr lang="en-US" sz="2800" dirty="0" smtClean="0"/>
              <a:t> ta </a:t>
            </a:r>
            <a:r>
              <a:rPr lang="en-US" sz="2800" dirty="0" err="1" smtClean="0"/>
              <a:t>phải</a:t>
            </a:r>
            <a:r>
              <a:rPr lang="en-US" sz="2800" dirty="0" smtClean="0"/>
              <a:t> </a:t>
            </a:r>
            <a:r>
              <a:rPr lang="en-US" sz="2800" dirty="0" err="1" smtClean="0"/>
              <a:t>chọn</a:t>
            </a:r>
            <a:r>
              <a:rPr lang="en-US" sz="2800" dirty="0" smtClean="0"/>
              <a:t> </a:t>
            </a:r>
            <a:r>
              <a:rPr lang="en-US" sz="2800" dirty="0" err="1" smtClean="0"/>
              <a:t>cách</a:t>
            </a:r>
            <a:r>
              <a:rPr lang="en-US" sz="2800" dirty="0" smtClean="0"/>
              <a:t> </a:t>
            </a:r>
            <a:r>
              <a:rPr lang="en-US" sz="2800" dirty="0" err="1" smtClean="0"/>
              <a:t>thực</a:t>
            </a:r>
            <a:r>
              <a:rPr lang="en-US" sz="2800" dirty="0" smtClean="0"/>
              <a:t> </a:t>
            </a:r>
            <a:r>
              <a:rPr lang="en-US" sz="2800" dirty="0" err="1" smtClean="0"/>
              <a:t>hiện</a:t>
            </a:r>
            <a:r>
              <a:rPr lang="en-US" sz="2800" dirty="0" smtClean="0"/>
              <a:t>:</a:t>
            </a:r>
          </a:p>
          <a:p>
            <a:pPr lvl="1">
              <a:buFont typeface="Courier New" pitchFamily="49" charset="0"/>
              <a:buChar char="o"/>
            </a:pPr>
            <a:r>
              <a:rPr lang="en-US" b="1" dirty="0" smtClean="0"/>
              <a:t>Align to Page</a:t>
            </a:r>
            <a:r>
              <a:rPr lang="en-US" dirty="0" smtClean="0"/>
              <a:t>: </a:t>
            </a:r>
            <a:r>
              <a:rPr lang="en-US" dirty="0" err="1" smtClean="0"/>
              <a:t>canh</a:t>
            </a:r>
            <a:r>
              <a:rPr lang="en-US" dirty="0" smtClean="0"/>
              <a:t> </a:t>
            </a:r>
            <a:r>
              <a:rPr lang="en-US" dirty="0" err="1" smtClean="0"/>
              <a:t>theo</a:t>
            </a:r>
            <a:r>
              <a:rPr lang="en-US" dirty="0" smtClean="0"/>
              <a:t> </a:t>
            </a:r>
            <a:r>
              <a:rPr lang="en-US" dirty="0" err="1" smtClean="0"/>
              <a:t>trang</a:t>
            </a:r>
            <a:r>
              <a:rPr lang="en-US" dirty="0" smtClean="0"/>
              <a:t> </a:t>
            </a:r>
            <a:r>
              <a:rPr lang="en-US" dirty="0" err="1" smtClean="0"/>
              <a:t>giấy</a:t>
            </a:r>
            <a:endParaRPr lang="en-US" dirty="0" smtClean="0"/>
          </a:p>
          <a:p>
            <a:pPr lvl="1">
              <a:buFont typeface="Courier New" pitchFamily="49" charset="0"/>
              <a:buChar char="o"/>
            </a:pPr>
            <a:r>
              <a:rPr lang="en-US" b="1" dirty="0" smtClean="0"/>
              <a:t>Align</a:t>
            </a:r>
            <a:r>
              <a:rPr lang="en-US" dirty="0" smtClean="0"/>
              <a:t>: </a:t>
            </a:r>
            <a:r>
              <a:rPr lang="en-US" dirty="0" err="1" smtClean="0"/>
              <a:t>Canh</a:t>
            </a:r>
            <a:r>
              <a:rPr lang="en-US" dirty="0" smtClean="0"/>
              <a:t> </a:t>
            </a:r>
            <a:r>
              <a:rPr lang="en-US" dirty="0" err="1" smtClean="0"/>
              <a:t>theo</a:t>
            </a:r>
            <a:r>
              <a:rPr lang="en-US" dirty="0" smtClean="0"/>
              <a:t> </a:t>
            </a:r>
            <a:r>
              <a:rPr lang="en-US" dirty="0" err="1" smtClean="0"/>
              <a:t>lề</a:t>
            </a:r>
            <a:r>
              <a:rPr lang="en-US" dirty="0" smtClean="0"/>
              <a:t> </a:t>
            </a:r>
            <a:r>
              <a:rPr lang="en-US" dirty="0" err="1" smtClean="0"/>
              <a:t>giấy</a:t>
            </a:r>
            <a:endParaRPr lang="en-US" dirty="0" smtClean="0"/>
          </a:p>
          <a:p>
            <a:pPr lvl="1">
              <a:buFont typeface="Courier New" pitchFamily="49" charset="0"/>
              <a:buChar char="o"/>
            </a:pPr>
            <a:r>
              <a:rPr lang="en-US" b="1" dirty="0" smtClean="0"/>
              <a:t>Align Selected Objects</a:t>
            </a:r>
            <a:r>
              <a:rPr lang="en-US" dirty="0" smtClean="0"/>
              <a:t>: </a:t>
            </a:r>
            <a:r>
              <a:rPr lang="en-US" dirty="0" err="1" smtClean="0"/>
              <a:t>Canh</a:t>
            </a:r>
            <a:r>
              <a:rPr lang="en-US" dirty="0" smtClean="0"/>
              <a:t> </a:t>
            </a:r>
            <a:r>
              <a:rPr lang="en-US" dirty="0" err="1" smtClean="0"/>
              <a:t>theo</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được</a:t>
            </a:r>
            <a:r>
              <a:rPr lang="en-US" dirty="0" smtClean="0"/>
              <a:t> </a:t>
            </a:r>
            <a:r>
              <a:rPr lang="en-US" dirty="0" err="1" smtClean="0"/>
              <a:t>chọn</a:t>
            </a:r>
            <a:endParaRPr lang="en-US" dirty="0" smtClean="0"/>
          </a:p>
          <a:p>
            <a:pPr marL="0" indent="0">
              <a:buNone/>
            </a:pPr>
            <a:endParaRPr lang="en-US" sz="2800" dirty="0" smtClean="0"/>
          </a:p>
          <a:p>
            <a:pPr marL="0" indent="0">
              <a:buNone/>
            </a:pPr>
            <a:endParaRPr lang="en-US" dirty="0" smtClean="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5739" t="5833" r="1026" b="50000"/>
          <a:stretch/>
        </p:blipFill>
        <p:spPr bwMode="auto">
          <a:xfrm>
            <a:off x="6858000" y="1295400"/>
            <a:ext cx="2080260" cy="3750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04154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500"/>
                                        <p:tgtEl>
                                          <p:spTgt spid="3">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500"/>
                                        <p:tgtEl>
                                          <p:spTgt spid="3">
                                            <p:txEl>
                                              <p:pRg st="8" end="8"/>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p:cTn id="41"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44" dur="1000"/>
                                        <p:tgtEl>
                                          <p:spTgt spid="3">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p:cTn id="49"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1" dur="500"/>
                                        <p:tgtEl>
                                          <p:spTgt spid="3">
                                            <p:txEl>
                                              <p:pRg st="10" end="10"/>
                                            </p:txEl>
                                          </p:spTgt>
                                        </p:tgtEl>
                                      </p:cBhvr>
                                    </p:animEffect>
                                  </p:childTnLst>
                                </p:cTn>
                              </p:par>
                              <p:par>
                                <p:cTn id="52" presetID="53" presetClass="entr" presetSubtype="16" fill="hold" nodeType="with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 calcmode="lin" valueType="num">
                                      <p:cBhvr>
                                        <p:cTn id="54"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55" dur="5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56" dur="500"/>
                                        <p:tgtEl>
                                          <p:spTgt spid="3">
                                            <p:txEl>
                                              <p:pRg st="11" end="11"/>
                                            </p:txEl>
                                          </p:spTgt>
                                        </p:tgtEl>
                                      </p:cBhvr>
                                    </p:animEffect>
                                  </p:childTnLst>
                                </p:cTn>
                              </p:par>
                              <p:par>
                                <p:cTn id="57" presetID="53" presetClass="entr" presetSubtype="16" fill="hold" nodeType="with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 calcmode="lin" valueType="num">
                                      <p:cBhvr>
                                        <p:cTn id="59"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60" dur="5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61"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2.8 Vẽ hình (Shapes) (tt)</a:t>
            </a:r>
          </a:p>
        </p:txBody>
      </p:sp>
      <p:sp>
        <p:nvSpPr>
          <p:cNvPr id="3" name="Content Placeholder 2"/>
          <p:cNvSpPr>
            <a:spLocks noGrp="1"/>
          </p:cNvSpPr>
          <p:nvPr>
            <p:ph idx="1"/>
          </p:nvPr>
        </p:nvSpPr>
        <p:spPr/>
        <p:txBody>
          <a:bodyPr>
            <a:normAutofit/>
          </a:bodyPr>
          <a:lstStyle/>
          <a:p>
            <a:pPr marL="0" indent="0">
              <a:buNone/>
            </a:pPr>
            <a:r>
              <a:rPr lang="en-US" sz="2800" b="1" smtClean="0"/>
              <a:t>2.8.4. Chỉnh kích cỡ</a:t>
            </a:r>
            <a:endParaRPr lang="en-US" sz="2800" smtClean="0"/>
          </a:p>
          <a:p>
            <a:pPr marL="0" indent="0">
              <a:buNone/>
            </a:pPr>
            <a:r>
              <a:rPr lang="en-US" sz="2800" smtClean="0"/>
              <a:t>Nhóm size dùng để thay đổi kích thước hình với:</a:t>
            </a:r>
          </a:p>
          <a:p>
            <a:pPr lvl="1">
              <a:buFont typeface="Wingdings" pitchFamily="2" charset="2"/>
              <a:buChar char="q"/>
            </a:pPr>
            <a:r>
              <a:rPr lang="en-US" sz="2400" smtClean="0"/>
              <a:t>Hight: chiều cao</a:t>
            </a:r>
          </a:p>
          <a:p>
            <a:pPr lvl="1">
              <a:buFont typeface="Wingdings" pitchFamily="2" charset="2"/>
              <a:buChar char="q"/>
            </a:pPr>
            <a:r>
              <a:rPr lang="en-US" sz="2400" smtClean="0"/>
              <a:t>Width: chiều rộng</a:t>
            </a:r>
          </a:p>
          <a:p>
            <a:pPr marL="0" indent="0">
              <a:buNone/>
            </a:pPr>
            <a:r>
              <a:rPr lang="en-US" sz="2800" b="1" i="1" smtClean="0">
                <a:solidFill>
                  <a:srgbClr val="FF0000"/>
                </a:solidFill>
              </a:rPr>
              <a:t>Chú ý:</a:t>
            </a:r>
          </a:p>
          <a:p>
            <a:pPr lvl="1">
              <a:buFont typeface="Courier New" pitchFamily="49" charset="0"/>
              <a:buChar char="o"/>
            </a:pPr>
            <a:r>
              <a:rPr lang="en-US" sz="2400" smtClean="0"/>
              <a:t>Nếu cần hình vuông, hình tròn hoặc các hình đa diện đều ta cho chiều cao = chiều rộng</a:t>
            </a:r>
          </a:p>
          <a:p>
            <a:pPr lvl="1">
              <a:buFont typeface="Courier New" pitchFamily="49" charset="0"/>
              <a:buChar char="o"/>
            </a:pPr>
            <a:r>
              <a:rPr lang="en-US" sz="2400" smtClean="0"/>
              <a:t>Nếu muốn đường thẳng nằm ngang thì chiều cao = 0</a:t>
            </a:r>
          </a:p>
          <a:p>
            <a:pPr lvl="1">
              <a:buFont typeface="Courier New" pitchFamily="49" charset="0"/>
              <a:buChar char="o"/>
            </a:pPr>
            <a:r>
              <a:rPr lang="en-US" sz="2400" smtClean="0"/>
              <a:t>Nếu muốn đường thẳng đứng thì chiều rộng = 0</a:t>
            </a:r>
            <a:endParaRPr lang="en-US" sz="240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2514600"/>
            <a:ext cx="1752600" cy="1143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004264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down)">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anim calcmode="lin" valueType="num">
                                      <p:cBhvr>
                                        <p:cTn id="23"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4" dur="2000" fill="hold"/>
                                        <p:tgtEl>
                                          <p:spTgt spid="3">
                                            <p:txEl>
                                              <p:pRg st="2" end="2"/>
                                            </p:txEl>
                                          </p:spTgt>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anim calcmode="lin" valueType="num">
                                      <p:cBhvr>
                                        <p:cTn id="28"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29"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p:cTn id="41"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3">
                                            <p:txEl>
                                              <p:pRg st="5" end="5"/>
                                            </p:txEl>
                                          </p:spTgt>
                                        </p:tgtEl>
                                      </p:cBhvr>
                                    </p:animEffect>
                                  </p:childTnLst>
                                </p:cTn>
                              </p:par>
                              <p:par>
                                <p:cTn id="44" presetID="53" presetClass="entr" presetSubtype="16" fill="hold" nodeType="with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p:cTn id="46"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48" dur="500"/>
                                        <p:tgtEl>
                                          <p:spTgt spid="3">
                                            <p:txEl>
                                              <p:pRg st="6" end="6"/>
                                            </p:txEl>
                                          </p:spTgt>
                                        </p:tgtEl>
                                      </p:cBhvr>
                                    </p:animEffect>
                                  </p:childTnLst>
                                </p:cTn>
                              </p:par>
                              <p:par>
                                <p:cTn id="49" presetID="53" presetClass="entr" presetSubtype="16" fill="hold"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 calcmode="lin" valueType="num">
                                      <p:cBhvr>
                                        <p:cTn id="51"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2"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2.9 Chèn ảnh</a:t>
            </a:r>
          </a:p>
        </p:txBody>
      </p:sp>
      <p:sp>
        <p:nvSpPr>
          <p:cNvPr id="3" name="Content Placeholder 2"/>
          <p:cNvSpPr>
            <a:spLocks noGrp="1"/>
          </p:cNvSpPr>
          <p:nvPr>
            <p:ph idx="1"/>
          </p:nvPr>
        </p:nvSpPr>
        <p:spPr>
          <a:xfrm>
            <a:off x="457200" y="1600201"/>
            <a:ext cx="8229600" cy="2353732"/>
          </a:xfrm>
        </p:spPr>
        <p:txBody>
          <a:bodyPr>
            <a:normAutofit fontScale="70000" lnSpcReduction="20000"/>
          </a:bodyPr>
          <a:lstStyle/>
          <a:p>
            <a:pPr marL="0" indent="0">
              <a:buNone/>
            </a:pPr>
            <a:r>
              <a:rPr lang="en-US" sz="4000" b="1" smtClean="0"/>
              <a:t>2.9.1 Định dạng hình ảnh</a:t>
            </a:r>
          </a:p>
          <a:p>
            <a:pPr marL="0" indent="457200">
              <a:buNone/>
            </a:pPr>
            <a:r>
              <a:rPr lang="en-US" smtClean="0"/>
              <a:t>Word cho phép người dùng đưa vào hình ảnh là những tập tin có sẵn hoặc từ thư viện hình ảnh đi theo bộ Office hoặc online</a:t>
            </a:r>
          </a:p>
          <a:p>
            <a:pPr marL="0" indent="457200">
              <a:buNone/>
            </a:pPr>
            <a:r>
              <a:rPr lang="en-US" smtClean="0"/>
              <a:t>Chèn hình ảnh có sẵn:</a:t>
            </a:r>
          </a:p>
          <a:p>
            <a:pPr lvl="1">
              <a:buFont typeface="Courier New" pitchFamily="49" charset="0"/>
              <a:buChar char="o"/>
            </a:pPr>
            <a:r>
              <a:rPr lang="en-US" b="1" smtClean="0"/>
              <a:t>Insert -&gt; Picture</a:t>
            </a:r>
            <a:r>
              <a:rPr lang="en-US" smtClean="0"/>
              <a:t>: chèn ảnh lưu trên máy tính.</a:t>
            </a:r>
          </a:p>
          <a:p>
            <a:pPr lvl="1">
              <a:buFont typeface="Courier New" pitchFamily="49" charset="0"/>
              <a:buChar char="o"/>
            </a:pPr>
            <a:r>
              <a:rPr lang="en-US" b="1" smtClean="0"/>
              <a:t>Insert -&gt; Clip Art</a:t>
            </a:r>
            <a:r>
              <a:rPr lang="en-US" smtClean="0"/>
              <a:t>: Ảnh theo bộ office hoặc lấy Online</a:t>
            </a: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123" y="4191000"/>
            <a:ext cx="4514850" cy="1066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851048" y="5295900"/>
            <a:ext cx="2667000" cy="381000"/>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Group lllustrations</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87218708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43"/>
                                        </p:tgtEl>
                                        <p:attrNameLst>
                                          <p:attrName>style.visibility</p:attrName>
                                        </p:attrNameLst>
                                      </p:cBhvr>
                                      <p:to>
                                        <p:strVal val="visible"/>
                                      </p:to>
                                    </p:set>
                                    <p:animEffect transition="in" filter="fade">
                                      <p:cBhvr>
                                        <p:cTn id="13" dur="500"/>
                                        <p:tgtEl>
                                          <p:spTgt spid="102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6" dur="1000"/>
                                        <p:tgtEl>
                                          <p:spTgt spid="3">
                                            <p:txEl>
                                              <p:pRg st="3" end="3"/>
                                            </p:txEl>
                                          </p:spTgt>
                                        </p:tgtEl>
                                      </p:cBhvr>
                                    </p:animEffect>
                                  </p:childTnLst>
                                </p:cTn>
                              </p:par>
                              <p:par>
                                <p:cTn id="37" presetID="31"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2.9 Chèn ảnh (tt)</a:t>
            </a:r>
          </a:p>
        </p:txBody>
      </p:sp>
      <p:sp>
        <p:nvSpPr>
          <p:cNvPr id="3" name="Content Placeholder 2"/>
          <p:cNvSpPr>
            <a:spLocks noGrp="1"/>
          </p:cNvSpPr>
          <p:nvPr>
            <p:ph idx="1"/>
          </p:nvPr>
        </p:nvSpPr>
        <p:spPr/>
        <p:txBody>
          <a:bodyPr/>
          <a:lstStyle/>
          <a:p>
            <a:pPr marL="0" indent="0">
              <a:buNone/>
            </a:pPr>
            <a:r>
              <a:rPr lang="en-US" sz="2800" b="1" smtClean="0"/>
              <a:t>2.9.2 Định dạng ảnh</a:t>
            </a:r>
          </a:p>
          <a:p>
            <a:pPr marL="0" indent="398463">
              <a:buNone/>
            </a:pPr>
            <a:r>
              <a:rPr lang="en-US" sz="2400" smtClean="0"/>
              <a:t>Vào Picture tools:</a:t>
            </a:r>
          </a:p>
          <a:p>
            <a:pPr lvl="1">
              <a:buFont typeface="Courier New" pitchFamily="49" charset="0"/>
              <a:buChar char="o"/>
            </a:pPr>
            <a:r>
              <a:rPr lang="en-US" sz="2400" b="1" smtClean="0"/>
              <a:t>Adjust</a:t>
            </a:r>
            <a:r>
              <a:rPr lang="en-US" sz="2400" smtClean="0"/>
              <a:t>: Thay đổi thuộc tính ảnh</a:t>
            </a:r>
          </a:p>
          <a:p>
            <a:pPr lvl="1">
              <a:buFont typeface="Courier New" pitchFamily="49" charset="0"/>
              <a:buChar char="o"/>
            </a:pPr>
            <a:r>
              <a:rPr lang="en-US" sz="2400" b="1" smtClean="0"/>
              <a:t>Picture styles</a:t>
            </a:r>
            <a:r>
              <a:rPr lang="en-US" sz="2400" smtClean="0"/>
              <a:t>: Thay đổi kiểu ảnh</a:t>
            </a:r>
          </a:p>
          <a:p>
            <a:endParaRPr 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612" y="3429000"/>
            <a:ext cx="848677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0" y="4876800"/>
            <a:ext cx="1143000" cy="647700"/>
          </a:xfrm>
          <a:prstGeom prst="wedgeRoundRectCallout">
            <a:avLst>
              <a:gd name="adj1" fmla="val 2580"/>
              <a:gd name="adj2" fmla="val -11473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Xóa màu nền</a:t>
            </a:r>
            <a:endParaRPr lang="en-US" b="1">
              <a:latin typeface="Times New Roman" pitchFamily="18" charset="0"/>
              <a:cs typeface="Times New Roman" pitchFamily="18" charset="0"/>
            </a:endParaRPr>
          </a:p>
        </p:txBody>
      </p:sp>
      <p:sp>
        <p:nvSpPr>
          <p:cNvPr id="8" name="Rounded Rectangular Callout 7"/>
          <p:cNvSpPr/>
          <p:nvPr/>
        </p:nvSpPr>
        <p:spPr>
          <a:xfrm>
            <a:off x="876300" y="5715000"/>
            <a:ext cx="1447800" cy="647700"/>
          </a:xfrm>
          <a:prstGeom prst="wedgeRoundRectCallout">
            <a:avLst>
              <a:gd name="adj1" fmla="val -10515"/>
              <a:gd name="adj2" fmla="val -24381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Thay đổi độ sáng</a:t>
            </a:r>
            <a:endParaRPr lang="en-US" b="1">
              <a:latin typeface="Times New Roman" pitchFamily="18" charset="0"/>
              <a:cs typeface="Times New Roman" pitchFamily="18" charset="0"/>
            </a:endParaRPr>
          </a:p>
        </p:txBody>
      </p:sp>
      <p:sp>
        <p:nvSpPr>
          <p:cNvPr id="9" name="Rounded Rectangular Callout 8"/>
          <p:cNvSpPr/>
          <p:nvPr/>
        </p:nvSpPr>
        <p:spPr>
          <a:xfrm>
            <a:off x="1600200" y="4851400"/>
            <a:ext cx="1066800" cy="647700"/>
          </a:xfrm>
          <a:prstGeom prst="wedgeRoundRectCallout">
            <a:avLst>
              <a:gd name="adj1" fmla="val -21626"/>
              <a:gd name="adj2" fmla="val -13140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Thay màu</a:t>
            </a:r>
            <a:endParaRPr lang="en-US" b="1">
              <a:latin typeface="Times New Roman" pitchFamily="18" charset="0"/>
              <a:cs typeface="Times New Roman" pitchFamily="18" charset="0"/>
            </a:endParaRPr>
          </a:p>
        </p:txBody>
      </p:sp>
      <p:sp>
        <p:nvSpPr>
          <p:cNvPr id="10" name="Rounded Rectangular Callout 9"/>
          <p:cNvSpPr/>
          <p:nvPr/>
        </p:nvSpPr>
        <p:spPr>
          <a:xfrm>
            <a:off x="3873498" y="4876800"/>
            <a:ext cx="1536702" cy="990600"/>
          </a:xfrm>
          <a:prstGeom prst="wedgeRoundRectCallout">
            <a:avLst>
              <a:gd name="adj1" fmla="val 31804"/>
              <a:gd name="adj2" fmla="val -8655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Chọn các khung được tạo sẵn</a:t>
            </a:r>
            <a:endParaRPr lang="en-US" b="1">
              <a:latin typeface="Times New Roman" pitchFamily="18" charset="0"/>
              <a:cs typeface="Times New Roman" pitchFamily="18" charset="0"/>
            </a:endParaRPr>
          </a:p>
        </p:txBody>
      </p:sp>
      <p:sp>
        <p:nvSpPr>
          <p:cNvPr id="11" name="Rounded Rectangular Callout 10"/>
          <p:cNvSpPr/>
          <p:nvPr/>
        </p:nvSpPr>
        <p:spPr>
          <a:xfrm>
            <a:off x="6858000" y="2057400"/>
            <a:ext cx="1536702" cy="990600"/>
          </a:xfrm>
          <a:prstGeom prst="wedgeRoundRectCallout">
            <a:avLst>
              <a:gd name="adj1" fmla="val 32906"/>
              <a:gd name="adj2" fmla="val 14592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Thiết lập đường viền</a:t>
            </a:r>
            <a:endParaRPr lang="en-US" b="1">
              <a:latin typeface="Times New Roman" pitchFamily="18" charset="0"/>
              <a:cs typeface="Times New Roman" pitchFamily="18" charset="0"/>
            </a:endParaRPr>
          </a:p>
        </p:txBody>
      </p:sp>
      <p:sp>
        <p:nvSpPr>
          <p:cNvPr id="12" name="Rounded Rectangular Callout 11"/>
          <p:cNvSpPr/>
          <p:nvPr/>
        </p:nvSpPr>
        <p:spPr>
          <a:xfrm>
            <a:off x="6055782" y="4876800"/>
            <a:ext cx="1536702" cy="990600"/>
          </a:xfrm>
          <a:prstGeom prst="wedgeRoundRectCallout">
            <a:avLst>
              <a:gd name="adj1" fmla="val 75881"/>
              <a:gd name="adj2" fmla="val -11732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Thiết lập hiệu ứng ảnh</a:t>
            </a:r>
            <a:endParaRPr lang="en-US" b="1">
              <a:latin typeface="Times New Roman" pitchFamily="18" charset="0"/>
              <a:cs typeface="Times New Roman" pitchFamily="18" charset="0"/>
            </a:endParaRPr>
          </a:p>
        </p:txBody>
      </p:sp>
      <p:sp>
        <p:nvSpPr>
          <p:cNvPr id="13" name="Rounded Rectangular Callout 12"/>
          <p:cNvSpPr/>
          <p:nvPr/>
        </p:nvSpPr>
        <p:spPr>
          <a:xfrm>
            <a:off x="7632702" y="5018617"/>
            <a:ext cx="1182685" cy="848783"/>
          </a:xfrm>
          <a:prstGeom prst="wedgeRoundRectCallout">
            <a:avLst>
              <a:gd name="adj1" fmla="val -4221"/>
              <a:gd name="adj2" fmla="val -11288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Tạo layout ảnh</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38147159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wipe(down)">
                                      <p:cBhvr>
                                        <p:cTn id="14" dur="500"/>
                                        <p:tgtEl>
                                          <p:spTgt spid="1126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2.9 Chèn ảnh (tt)</a:t>
            </a:r>
          </a:p>
        </p:txBody>
      </p:sp>
      <p:sp>
        <p:nvSpPr>
          <p:cNvPr id="3" name="Content Placeholder 2"/>
          <p:cNvSpPr>
            <a:spLocks noGrp="1"/>
          </p:cNvSpPr>
          <p:nvPr>
            <p:ph idx="1"/>
          </p:nvPr>
        </p:nvSpPr>
        <p:spPr>
          <a:xfrm>
            <a:off x="457200" y="1600201"/>
            <a:ext cx="5993990" cy="4495800"/>
          </a:xfrm>
        </p:spPr>
        <p:txBody>
          <a:bodyPr>
            <a:normAutofit fontScale="70000" lnSpcReduction="20000"/>
          </a:bodyPr>
          <a:lstStyle/>
          <a:p>
            <a:pPr marL="0" indent="0">
              <a:buNone/>
            </a:pPr>
            <a:r>
              <a:rPr lang="en-US" sz="4000" b="1" smtClean="0"/>
              <a:t>2.9.3</a:t>
            </a:r>
            <a:r>
              <a:rPr lang="en-US" sz="4000" b="1"/>
              <a:t> </a:t>
            </a:r>
            <a:r>
              <a:rPr lang="en-US" sz="4000" b="1" smtClean="0"/>
              <a:t>Sắp xếp hiển thị (Arrange)</a:t>
            </a:r>
          </a:p>
          <a:p>
            <a:pPr marL="0" indent="398463">
              <a:buNone/>
            </a:pPr>
            <a:r>
              <a:rPr lang="en-US" sz="3400" smtClean="0"/>
              <a:t>Muốn thay đổi vị trí của hình ta chọn Position sau đó chọn vị trí </a:t>
            </a:r>
          </a:p>
          <a:p>
            <a:pPr marL="0" indent="398463">
              <a:buNone/>
            </a:pPr>
            <a:r>
              <a:rPr lang="en-US" sz="3400" b="1" smtClean="0"/>
              <a:t>Wrap text</a:t>
            </a:r>
            <a:r>
              <a:rPr lang="en-US" sz="3400" smtClean="0"/>
              <a:t>: Thiết lập hiển thị</a:t>
            </a:r>
          </a:p>
          <a:p>
            <a:pPr lvl="1">
              <a:buFont typeface="Courier New" pitchFamily="49" charset="0"/>
              <a:buChar char="o"/>
            </a:pPr>
            <a:r>
              <a:rPr lang="en-US" sz="2400" b="1" smtClean="0"/>
              <a:t>In line with tex</a:t>
            </a:r>
            <a:r>
              <a:rPr lang="en-US" sz="2400" smtClean="0"/>
              <a:t>t: hình và chữ cùng nằm trên 1 hàng</a:t>
            </a:r>
          </a:p>
          <a:p>
            <a:pPr lvl="1">
              <a:buFont typeface="Courier New" pitchFamily="49" charset="0"/>
              <a:buChar char="o"/>
            </a:pPr>
            <a:r>
              <a:rPr lang="en-US" sz="2400" b="1" smtClean="0"/>
              <a:t>Square</a:t>
            </a:r>
            <a:r>
              <a:rPr lang="en-US" sz="2400" smtClean="0"/>
              <a:t>: chữ bao quanh hình theo hình vuông</a:t>
            </a:r>
          </a:p>
          <a:p>
            <a:pPr lvl="1">
              <a:buFont typeface="Courier New" pitchFamily="49" charset="0"/>
              <a:buChar char="o"/>
            </a:pPr>
            <a:r>
              <a:rPr lang="en-US" sz="2400" b="1" smtClean="0"/>
              <a:t>Tight</a:t>
            </a:r>
            <a:r>
              <a:rPr lang="en-US" sz="2400" smtClean="0"/>
              <a:t>: chữ bao quanh hình theo đường viền của hình</a:t>
            </a:r>
          </a:p>
          <a:p>
            <a:pPr lvl="1">
              <a:buFont typeface="Courier New" pitchFamily="49" charset="0"/>
              <a:buChar char="o"/>
            </a:pPr>
            <a:r>
              <a:rPr lang="en-US" sz="2400" b="1" smtClean="0"/>
              <a:t>Throught</a:t>
            </a:r>
            <a:r>
              <a:rPr lang="en-US" sz="2400" smtClean="0"/>
              <a:t>: chữ bao quanh xuyên suốt hình</a:t>
            </a:r>
          </a:p>
          <a:p>
            <a:pPr lvl="1">
              <a:buFont typeface="Courier New" pitchFamily="49" charset="0"/>
              <a:buChar char="o"/>
            </a:pPr>
            <a:r>
              <a:rPr lang="en-US" sz="2400" b="1" smtClean="0"/>
              <a:t>Top and bottom</a:t>
            </a:r>
            <a:r>
              <a:rPr lang="en-US" sz="2400" smtClean="0"/>
              <a:t>: chữ canh lề trên và lề dưới của hình</a:t>
            </a:r>
          </a:p>
          <a:p>
            <a:pPr lvl="1">
              <a:buFont typeface="Courier New" pitchFamily="49" charset="0"/>
              <a:buChar char="o"/>
            </a:pPr>
            <a:r>
              <a:rPr lang="en-US" sz="2400" b="1" smtClean="0"/>
              <a:t>Behind Text</a:t>
            </a:r>
            <a:r>
              <a:rPr lang="en-US" sz="2400" smtClean="0"/>
              <a:t>: hình nằm dưới chữ</a:t>
            </a:r>
          </a:p>
          <a:p>
            <a:pPr lvl="1">
              <a:buFont typeface="Courier New" pitchFamily="49" charset="0"/>
              <a:buChar char="o"/>
            </a:pPr>
            <a:r>
              <a:rPr lang="en-US" sz="2400" b="1" smtClean="0"/>
              <a:t>In Front of Text</a:t>
            </a:r>
            <a:r>
              <a:rPr lang="en-US" sz="2400" smtClean="0"/>
              <a:t>: hình nằm trên bề mặt chữ</a:t>
            </a:r>
          </a:p>
          <a:p>
            <a:pPr lvl="1">
              <a:buFont typeface="Courier New" pitchFamily="49" charset="0"/>
              <a:buChar char="o"/>
            </a:pPr>
            <a:r>
              <a:rPr lang="en-US" sz="2400" b="1" smtClean="0"/>
              <a:t>Edit Wrap points</a:t>
            </a:r>
            <a:r>
              <a:rPr lang="en-US" sz="2400" smtClean="0"/>
              <a:t>: thiết lập với chữ đè lên hình</a:t>
            </a:r>
            <a:endParaRPr lang="en-US" sz="2400"/>
          </a:p>
          <a:p>
            <a:pPr lvl="1">
              <a:buFont typeface="Courier New" pitchFamily="49" charset="0"/>
              <a:buChar char="o"/>
            </a:pPr>
            <a:r>
              <a:rPr lang="en-US" sz="2400" b="1" smtClean="0"/>
              <a:t>More layout options</a:t>
            </a:r>
            <a:r>
              <a:rPr lang="en-US" sz="2400" smtClean="0"/>
              <a:t>: Mở màn hình layout</a:t>
            </a:r>
          </a:p>
        </p:txBody>
      </p:sp>
      <p:sp>
        <p:nvSpPr>
          <p:cNvPr id="6" name="TextBox 5"/>
          <p:cNvSpPr txBox="1"/>
          <p:nvPr/>
        </p:nvSpPr>
        <p:spPr>
          <a:xfrm>
            <a:off x="5979827" y="4724400"/>
            <a:ext cx="2819400" cy="381000"/>
          </a:xfrm>
          <a:prstGeom prst="rect">
            <a:avLst/>
          </a:prstGeom>
          <a:noFill/>
        </p:spPr>
        <p:txBody>
          <a:bodyPr wrap="square" rtlCol="0">
            <a:spAutoFit/>
          </a:bodyPr>
          <a:lstStyle/>
          <a:p>
            <a:pPr algn="ctr"/>
            <a:r>
              <a:rPr lang="en-US" smtClean="0">
                <a:latin typeface="Times New Roman" pitchFamily="18" charset="0"/>
                <a:cs typeface="Times New Roman" pitchFamily="18" charset="0"/>
              </a:rPr>
              <a:t>Công cụ Wrap text</a:t>
            </a:r>
            <a:endParaRPr lang="en-US">
              <a:latin typeface="Times New Roman" pitchFamily="18" charset="0"/>
              <a:cs typeface="Times New Roman" pitchFamily="18" charset="0"/>
            </a:endParaRPr>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68929" t="5948" r="18375" b="55545"/>
          <a:stretch/>
        </p:blipFill>
        <p:spPr bwMode="auto">
          <a:xfrm>
            <a:off x="6451190" y="1524000"/>
            <a:ext cx="1876674" cy="3200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512329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anim calcmode="lin" valueType="num">
                                      <p:cBhvr>
                                        <p:cTn id="1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barn(inVertical)">
                                      <p:cBhvr>
                                        <p:cTn id="22" dur="500"/>
                                        <p:tgtEl>
                                          <p:spTgt spid="102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circle(in)">
                                      <p:cBhvr>
                                        <p:cTn id="36" dur="2000"/>
                                        <p:tgtEl>
                                          <p:spTgt spid="3">
                                            <p:txEl>
                                              <p:pRg st="3" end="3"/>
                                            </p:txEl>
                                          </p:spTgt>
                                        </p:tgtEl>
                                      </p:cBhvr>
                                    </p:animEffect>
                                  </p:childTnLst>
                                </p:cTn>
                              </p:par>
                              <p:par>
                                <p:cTn id="37" presetID="6" presetClass="entr" presetSubtype="16"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circle(in)">
                                      <p:cBhvr>
                                        <p:cTn id="39" dur="2000"/>
                                        <p:tgtEl>
                                          <p:spTgt spid="3">
                                            <p:txEl>
                                              <p:pRg st="4" end="4"/>
                                            </p:txEl>
                                          </p:spTgt>
                                        </p:tgtEl>
                                      </p:cBhvr>
                                    </p:animEffect>
                                  </p:childTnLst>
                                </p:cTn>
                              </p:par>
                              <p:par>
                                <p:cTn id="40" presetID="6" presetClass="entr" presetSubtype="16" fill="hold" nodeType="with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circle(in)">
                                      <p:cBhvr>
                                        <p:cTn id="42" dur="2000"/>
                                        <p:tgtEl>
                                          <p:spTgt spid="3">
                                            <p:txEl>
                                              <p:pRg st="5" end="5"/>
                                            </p:txEl>
                                          </p:spTgt>
                                        </p:tgtEl>
                                      </p:cBhvr>
                                    </p:animEffect>
                                  </p:childTnLst>
                                </p:cTn>
                              </p:par>
                              <p:par>
                                <p:cTn id="43" presetID="6" presetClass="entr" presetSubtype="16" fill="hold"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circle(in)">
                                      <p:cBhvr>
                                        <p:cTn id="45" dur="2000"/>
                                        <p:tgtEl>
                                          <p:spTgt spid="3">
                                            <p:txEl>
                                              <p:pRg st="6" end="6"/>
                                            </p:txEl>
                                          </p:spTgt>
                                        </p:tgtEl>
                                      </p:cBhvr>
                                    </p:animEffect>
                                  </p:childTnLst>
                                </p:cTn>
                              </p:par>
                              <p:par>
                                <p:cTn id="46" presetID="6" presetClass="entr" presetSubtype="16" fill="hold" nodeType="with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circle(in)">
                                      <p:cBhvr>
                                        <p:cTn id="48" dur="2000"/>
                                        <p:tgtEl>
                                          <p:spTgt spid="3">
                                            <p:txEl>
                                              <p:pRg st="7" end="7"/>
                                            </p:txEl>
                                          </p:spTgt>
                                        </p:tgtEl>
                                      </p:cBhvr>
                                    </p:animEffect>
                                  </p:childTnLst>
                                </p:cTn>
                              </p:par>
                              <p:par>
                                <p:cTn id="49" presetID="6" presetClass="entr" presetSubtype="16"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circle(in)">
                                      <p:cBhvr>
                                        <p:cTn id="51" dur="2000"/>
                                        <p:tgtEl>
                                          <p:spTgt spid="3">
                                            <p:txEl>
                                              <p:pRg st="8" end="8"/>
                                            </p:txEl>
                                          </p:spTgt>
                                        </p:tgtEl>
                                      </p:cBhvr>
                                    </p:animEffect>
                                  </p:childTnLst>
                                </p:cTn>
                              </p:par>
                              <p:par>
                                <p:cTn id="52" presetID="6" presetClass="entr" presetSubtype="16" fill="hold" nodeType="withEffect">
                                  <p:stCondLst>
                                    <p:cond delay="0"/>
                                  </p:stCondLst>
                                  <p:childTnLst>
                                    <p:set>
                                      <p:cBhvr>
                                        <p:cTn id="53" dur="1" fill="hold">
                                          <p:stCondLst>
                                            <p:cond delay="0"/>
                                          </p:stCondLst>
                                        </p:cTn>
                                        <p:tgtEl>
                                          <p:spTgt spid="3">
                                            <p:txEl>
                                              <p:pRg st="9" end="9"/>
                                            </p:txEl>
                                          </p:spTgt>
                                        </p:tgtEl>
                                        <p:attrNameLst>
                                          <p:attrName>style.visibility</p:attrName>
                                        </p:attrNameLst>
                                      </p:cBhvr>
                                      <p:to>
                                        <p:strVal val="visible"/>
                                      </p:to>
                                    </p:set>
                                    <p:animEffect transition="in" filter="circle(in)">
                                      <p:cBhvr>
                                        <p:cTn id="54" dur="2000"/>
                                        <p:tgtEl>
                                          <p:spTgt spid="3">
                                            <p:txEl>
                                              <p:pRg st="9" end="9"/>
                                            </p:txEl>
                                          </p:spTgt>
                                        </p:tgtEl>
                                      </p:cBhvr>
                                    </p:animEffect>
                                  </p:childTnLst>
                                </p:cTn>
                              </p:par>
                              <p:par>
                                <p:cTn id="55" presetID="6" presetClass="entr" presetSubtype="16" fill="hold"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circle(in)">
                                      <p:cBhvr>
                                        <p:cTn id="57" dur="2000"/>
                                        <p:tgtEl>
                                          <p:spTgt spid="3">
                                            <p:txEl>
                                              <p:pRg st="10" end="10"/>
                                            </p:txEl>
                                          </p:spTgt>
                                        </p:tgtEl>
                                      </p:cBhvr>
                                    </p:animEffect>
                                  </p:childTnLst>
                                </p:cTn>
                              </p:par>
                              <p:par>
                                <p:cTn id="58" presetID="6" presetClass="entr" presetSubtype="16" fill="hold" nodeType="withEffect">
                                  <p:stCondLst>
                                    <p:cond delay="0"/>
                                  </p:stCondLst>
                                  <p:childTnLst>
                                    <p:set>
                                      <p:cBhvr>
                                        <p:cTn id="59" dur="1" fill="hold">
                                          <p:stCondLst>
                                            <p:cond delay="0"/>
                                          </p:stCondLst>
                                        </p:cTn>
                                        <p:tgtEl>
                                          <p:spTgt spid="3">
                                            <p:txEl>
                                              <p:pRg st="11" end="11"/>
                                            </p:txEl>
                                          </p:spTgt>
                                        </p:tgtEl>
                                        <p:attrNameLst>
                                          <p:attrName>style.visibility</p:attrName>
                                        </p:attrNameLst>
                                      </p:cBhvr>
                                      <p:to>
                                        <p:strVal val="visible"/>
                                      </p:to>
                                    </p:set>
                                    <p:animEffect transition="in" filter="circle(in)">
                                      <p:cBhvr>
                                        <p:cTn id="60"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2.10 Tạo chữ nghệ thuật (Word Art)</a:t>
            </a:r>
          </a:p>
        </p:txBody>
      </p:sp>
      <p:sp>
        <p:nvSpPr>
          <p:cNvPr id="3" name="Content Placeholder 2"/>
          <p:cNvSpPr>
            <a:spLocks noGrp="1"/>
          </p:cNvSpPr>
          <p:nvPr>
            <p:ph idx="1"/>
          </p:nvPr>
        </p:nvSpPr>
        <p:spPr>
          <a:xfrm>
            <a:off x="457199" y="1600201"/>
            <a:ext cx="5526157" cy="2514599"/>
          </a:xfrm>
        </p:spPr>
        <p:txBody>
          <a:bodyPr>
            <a:normAutofit/>
          </a:bodyPr>
          <a:lstStyle/>
          <a:p>
            <a:pPr marL="0" indent="0">
              <a:buNone/>
            </a:pPr>
            <a:r>
              <a:rPr lang="en-US" sz="2800" b="1" smtClean="0"/>
              <a:t>2.9.1 Tạo chữ</a:t>
            </a:r>
          </a:p>
          <a:p>
            <a:pPr lvl="1">
              <a:buFont typeface="Courier New" pitchFamily="49" charset="0"/>
              <a:buChar char="o"/>
            </a:pPr>
            <a:r>
              <a:rPr lang="en-US" sz="2400" b="1" smtClean="0"/>
              <a:t>Insert </a:t>
            </a:r>
            <a:r>
              <a:rPr lang="en-US" sz="2400" smtClean="0"/>
              <a:t>-&gt; </a:t>
            </a:r>
            <a:r>
              <a:rPr lang="en-US" sz="2400" b="1" smtClean="0"/>
              <a:t>Word Art </a:t>
            </a:r>
            <a:r>
              <a:rPr lang="en-US" sz="2400" smtClean="0"/>
              <a:t>-&gt; chọn mẫu bất kỳ</a:t>
            </a:r>
          </a:p>
          <a:p>
            <a:pPr marL="806450">
              <a:buFont typeface="Courier New" pitchFamily="49" charset="0"/>
              <a:buChar char="o"/>
            </a:pPr>
            <a:r>
              <a:rPr lang="en-US" sz="2400" smtClean="0"/>
              <a:t>Khi đó sẽ hiện ra khung chữ nghệ thuât -&gt; gõ nội dung </a:t>
            </a:r>
          </a:p>
          <a:p>
            <a:endParaRPr lang="en-US"/>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6713" t="4167" r="10981" b="39312"/>
          <a:stretch/>
        </p:blipFill>
        <p:spPr bwMode="auto">
          <a:xfrm>
            <a:off x="6019800" y="1600200"/>
            <a:ext cx="2670313" cy="380427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7757" y="4038600"/>
            <a:ext cx="2895600" cy="10326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609600" y="3991797"/>
            <a:ext cx="1981200" cy="1032697"/>
          </a:xfrm>
          <a:prstGeom prst="wedgeRoundRectCallout">
            <a:avLst>
              <a:gd name="adj1" fmla="val 79959"/>
              <a:gd name="adj2" fmla="val 2443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err="1" smtClean="0">
                <a:latin typeface="Times New Roman" pitchFamily="18" charset="0"/>
                <a:cs typeface="Times New Roman" pitchFamily="18" charset="0"/>
              </a:rPr>
              <a:t>Xóa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chữ</a:t>
            </a:r>
            <a:r>
              <a:rPr lang="en-U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Your</a:t>
            </a:r>
            <a:r>
              <a:rPr lang="en-US" dirty="0" smtClean="0">
                <a:latin typeface="Times New Roman" pitchFamily="18" charset="0"/>
                <a:cs typeface="Times New Roman" pitchFamily="18" charset="0"/>
              </a:rPr>
              <a:t> text here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muốn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endParaRPr lang="en-US" dirty="0">
              <a:latin typeface="Times New Roman" pitchFamily="18" charset="0"/>
              <a:cs typeface="Times New Roman" pitchFamily="18" charset="0"/>
            </a:endParaRPr>
          </a:p>
        </p:txBody>
      </p:sp>
      <p:sp>
        <p:nvSpPr>
          <p:cNvPr id="7" name="TextBox 6"/>
          <p:cNvSpPr txBox="1"/>
          <p:nvPr/>
        </p:nvSpPr>
        <p:spPr>
          <a:xfrm>
            <a:off x="6172199" y="5404479"/>
            <a:ext cx="2365513" cy="381000"/>
          </a:xfrm>
          <a:prstGeom prst="rect">
            <a:avLst/>
          </a:prstGeom>
          <a:noFill/>
        </p:spPr>
        <p:txBody>
          <a:bodyPr wrap="square" rtlCol="0">
            <a:spAutoFit/>
          </a:bodyPr>
          <a:lstStyle/>
          <a:p>
            <a:pPr algn="ctr"/>
            <a:r>
              <a:rPr lang="en-US" b="1" smtClean="0">
                <a:latin typeface="Times New Roman" pitchFamily="18" charset="0"/>
                <a:cs typeface="Times New Roman" pitchFamily="18" charset="0"/>
              </a:rPr>
              <a:t>Khung Word Art </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82103275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down)">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2290"/>
                                        </p:tgtEl>
                                        <p:attrNameLst>
                                          <p:attrName>style.visibility</p:attrName>
                                        </p:attrNameLst>
                                      </p:cBhvr>
                                      <p:to>
                                        <p:strVal val="visible"/>
                                      </p:to>
                                    </p:set>
                                    <p:animEffect transition="in" filter="circle(in)">
                                      <p:cBhvr>
                                        <p:cTn id="19" dur="2000"/>
                                        <p:tgtEl>
                                          <p:spTgt spid="12290"/>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ox(in)">
                                      <p:cBhvr>
                                        <p:cTn id="27" dur="2000"/>
                                        <p:tgtEl>
                                          <p:spTgt spid="3">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2291"/>
                                        </p:tgtEl>
                                        <p:attrNameLst>
                                          <p:attrName>style.visibility</p:attrName>
                                        </p:attrNameLst>
                                      </p:cBhvr>
                                      <p:to>
                                        <p:strVal val="visible"/>
                                      </p:to>
                                    </p:set>
                                    <p:animEffect transition="in" filter="fade">
                                      <p:cBhvr>
                                        <p:cTn id="30" dur="500"/>
                                        <p:tgtEl>
                                          <p:spTgt spid="1229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2.10 Tạo chữ nghệ thuật (tt)</a:t>
            </a:r>
          </a:p>
        </p:txBody>
      </p:sp>
      <p:sp>
        <p:nvSpPr>
          <p:cNvPr id="3" name="Content Placeholder 2"/>
          <p:cNvSpPr>
            <a:spLocks noGrp="1"/>
          </p:cNvSpPr>
          <p:nvPr>
            <p:ph idx="1"/>
          </p:nvPr>
        </p:nvSpPr>
        <p:spPr>
          <a:xfrm>
            <a:off x="457200" y="1646237"/>
            <a:ext cx="8229600" cy="4525963"/>
          </a:xfrm>
        </p:spPr>
        <p:txBody>
          <a:bodyPr/>
          <a:lstStyle/>
          <a:p>
            <a:pPr marL="0" indent="0">
              <a:buNone/>
            </a:pPr>
            <a:r>
              <a:rPr lang="en-US" sz="2800" b="1" smtClean="0"/>
              <a:t>2.10.2 Hiệu chỉnh chữ nghệ thuật</a:t>
            </a:r>
          </a:p>
          <a:p>
            <a:pPr marL="0" indent="749300">
              <a:buNone/>
            </a:pPr>
            <a:r>
              <a:rPr lang="en-US" sz="2400" smtClean="0"/>
              <a:t>Chọn đối tượng vào công cụ Drawing tools (Fomat) -&gt; Chọn nhóm WordArt Style</a:t>
            </a:r>
          </a:p>
          <a:p>
            <a:pPr lvl="1"/>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0066" y="3242917"/>
            <a:ext cx="4681502" cy="1981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762000" y="4969566"/>
            <a:ext cx="1828800" cy="778566"/>
          </a:xfrm>
          <a:prstGeom prst="wedgeRoundRectCallout">
            <a:avLst>
              <a:gd name="adj1" fmla="val 55246"/>
              <a:gd name="adj2" fmla="val -6778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Chọn mẫu</a:t>
            </a:r>
            <a:endParaRPr lang="en-US">
              <a:latin typeface="Times New Roman" pitchFamily="18" charset="0"/>
              <a:cs typeface="Times New Roman" pitchFamily="18" charset="0"/>
            </a:endParaRPr>
          </a:p>
        </p:txBody>
      </p:sp>
      <p:sp>
        <p:nvSpPr>
          <p:cNvPr id="8" name="Rounded Rectangular Callout 7"/>
          <p:cNvSpPr/>
          <p:nvPr/>
        </p:nvSpPr>
        <p:spPr>
          <a:xfrm>
            <a:off x="6281702" y="3048000"/>
            <a:ext cx="1828800" cy="778566"/>
          </a:xfrm>
          <a:prstGeom prst="wedgeRoundRectCallout">
            <a:avLst>
              <a:gd name="adj1" fmla="val -60984"/>
              <a:gd name="adj2" fmla="val 8641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Thiết lập mầu nền</a:t>
            </a:r>
            <a:endParaRPr lang="en-US">
              <a:latin typeface="Times New Roman" pitchFamily="18" charset="0"/>
              <a:cs typeface="Times New Roman" pitchFamily="18" charset="0"/>
            </a:endParaRPr>
          </a:p>
        </p:txBody>
      </p:sp>
      <p:sp>
        <p:nvSpPr>
          <p:cNvPr id="9" name="Rounded Rectangular Callout 8"/>
          <p:cNvSpPr/>
          <p:nvPr/>
        </p:nvSpPr>
        <p:spPr>
          <a:xfrm>
            <a:off x="6536635" y="4038600"/>
            <a:ext cx="1828800" cy="778566"/>
          </a:xfrm>
          <a:prstGeom prst="wedgeRoundRectCallout">
            <a:avLst>
              <a:gd name="adj1" fmla="val -59846"/>
              <a:gd name="adj2" fmla="val 628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Thiết lập đường viền ngoài chữ</a:t>
            </a:r>
            <a:endParaRPr lang="en-US">
              <a:latin typeface="Times New Roman" pitchFamily="18" charset="0"/>
              <a:cs typeface="Times New Roman" pitchFamily="18" charset="0"/>
            </a:endParaRPr>
          </a:p>
        </p:txBody>
      </p:sp>
      <p:sp>
        <p:nvSpPr>
          <p:cNvPr id="10" name="Rounded Rectangular Callout 9"/>
          <p:cNvSpPr/>
          <p:nvPr/>
        </p:nvSpPr>
        <p:spPr>
          <a:xfrm>
            <a:off x="6536635" y="5224117"/>
            <a:ext cx="1828800" cy="778566"/>
          </a:xfrm>
          <a:prstGeom prst="wedgeRoundRectCallout">
            <a:avLst>
              <a:gd name="adj1" fmla="val -75890"/>
              <a:gd name="adj2" fmla="val -9513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hiệu ứng chữ</a:t>
            </a:r>
            <a:endParaRPr lang="en-US">
              <a:latin typeface="Times New Roman" pitchFamily="18" charset="0"/>
              <a:cs typeface="Times New Roman" pitchFamily="18" charset="0"/>
            </a:endParaRPr>
          </a:p>
        </p:txBody>
      </p:sp>
      <p:sp>
        <p:nvSpPr>
          <p:cNvPr id="7" name="TextBox 6"/>
          <p:cNvSpPr txBox="1"/>
          <p:nvPr/>
        </p:nvSpPr>
        <p:spPr>
          <a:xfrm>
            <a:off x="2959100" y="5198717"/>
            <a:ext cx="2522968"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Group WordArt Style</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390049861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3314"/>
                                        </p:tgtEl>
                                        <p:attrNameLst>
                                          <p:attrName>style.visibility</p:attrName>
                                        </p:attrNameLst>
                                      </p:cBhvr>
                                      <p:to>
                                        <p:strVal val="visible"/>
                                      </p:to>
                                    </p:set>
                                    <p:anim calcmode="lin" valueType="num">
                                      <p:cBhvr>
                                        <p:cTn id="21" dur="500" fill="hold"/>
                                        <p:tgtEl>
                                          <p:spTgt spid="13314"/>
                                        </p:tgtEl>
                                        <p:attrNameLst>
                                          <p:attrName>ppt_w</p:attrName>
                                        </p:attrNameLst>
                                      </p:cBhvr>
                                      <p:tavLst>
                                        <p:tav tm="0">
                                          <p:val>
                                            <p:fltVal val="0"/>
                                          </p:val>
                                        </p:tav>
                                        <p:tav tm="100000">
                                          <p:val>
                                            <p:strVal val="#ppt_w"/>
                                          </p:val>
                                        </p:tav>
                                      </p:tavLst>
                                    </p:anim>
                                    <p:anim calcmode="lin" valueType="num">
                                      <p:cBhvr>
                                        <p:cTn id="22" dur="500" fill="hold"/>
                                        <p:tgtEl>
                                          <p:spTgt spid="13314"/>
                                        </p:tgtEl>
                                        <p:attrNameLst>
                                          <p:attrName>ppt_h</p:attrName>
                                        </p:attrNameLst>
                                      </p:cBhvr>
                                      <p:tavLst>
                                        <p:tav tm="0">
                                          <p:val>
                                            <p:fltVal val="0"/>
                                          </p:val>
                                        </p:tav>
                                        <p:tav tm="100000">
                                          <p:val>
                                            <p:strVal val="#ppt_h"/>
                                          </p:val>
                                        </p:tav>
                                      </p:tavLst>
                                    </p:anim>
                                    <p:animEffect transition="in" filter="fade">
                                      <p:cBhvr>
                                        <p:cTn id="23" dur="500"/>
                                        <p:tgtEl>
                                          <p:spTgt spid="1331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1981200" y="2057400"/>
            <a:ext cx="6096000" cy="3683000"/>
          </a:xfrm>
          <a:prstGeom prst="rect">
            <a:avLst/>
          </a:prstGeom>
          <a:noFill/>
          <a:ln w="9525">
            <a:noFill/>
            <a:miter lim="800000"/>
            <a:headEnd/>
            <a:tailEnd/>
          </a:ln>
          <a:effectLst/>
        </p:spPr>
      </p:pic>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dirty="0"/>
              <a:t>1.2 </a:t>
            </a:r>
            <a:r>
              <a:rPr lang="en-US" b="1" dirty="0" err="1"/>
              <a:t>Mở</a:t>
            </a:r>
            <a:r>
              <a:rPr lang="en-US" b="1" dirty="0"/>
              <a:t>/</a:t>
            </a:r>
            <a:r>
              <a:rPr lang="en-US" b="1" dirty="0" err="1"/>
              <a:t>đóng</a:t>
            </a:r>
            <a:r>
              <a:rPr lang="en-US" b="1" dirty="0"/>
              <a:t> Word (</a:t>
            </a:r>
            <a:r>
              <a:rPr lang="en-US" b="1" dirty="0" err="1"/>
              <a:t>tt</a:t>
            </a:r>
            <a:r>
              <a:rPr lang="en-US" b="1" dirty="0"/>
              <a:t>)</a:t>
            </a:r>
          </a:p>
        </p:txBody>
      </p:sp>
      <p:sp>
        <p:nvSpPr>
          <p:cNvPr id="3" name="Content Placeholder 2"/>
          <p:cNvSpPr>
            <a:spLocks noGrp="1"/>
          </p:cNvSpPr>
          <p:nvPr>
            <p:ph idx="1"/>
          </p:nvPr>
        </p:nvSpPr>
        <p:spPr/>
        <p:txBody>
          <a:bodyPr/>
          <a:lstStyle/>
          <a:p>
            <a:pPr marL="0" indent="0">
              <a:buNone/>
            </a:pPr>
            <a:r>
              <a:rPr lang="en-US" b="1" smtClean="0"/>
              <a:t>1.2.2 Giao diện cửa sổ MS Word</a:t>
            </a:r>
          </a:p>
          <a:p>
            <a:endParaRPr lang="en-US"/>
          </a:p>
        </p:txBody>
      </p:sp>
      <p:sp>
        <p:nvSpPr>
          <p:cNvPr id="6" name="Rounded Rectangular Callout 5"/>
          <p:cNvSpPr/>
          <p:nvPr/>
        </p:nvSpPr>
        <p:spPr>
          <a:xfrm>
            <a:off x="762000" y="2209800"/>
            <a:ext cx="1661160" cy="533400"/>
          </a:xfrm>
          <a:prstGeom prst="wedgeRoundRectCallout">
            <a:avLst>
              <a:gd name="adj1" fmla="val 81594"/>
              <a:gd name="adj2" fmla="val -62071"/>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Thanh menu</a:t>
            </a:r>
            <a:endParaRPr lang="en-US" b="1">
              <a:solidFill>
                <a:schemeClr val="tx1"/>
              </a:solidFill>
              <a:latin typeface="Times New Roman" pitchFamily="18" charset="0"/>
              <a:cs typeface="Times New Roman" pitchFamily="18" charset="0"/>
            </a:endParaRPr>
          </a:p>
        </p:txBody>
      </p:sp>
      <p:sp>
        <p:nvSpPr>
          <p:cNvPr id="8" name="Rounded Rectangular Callout 7"/>
          <p:cNvSpPr/>
          <p:nvPr/>
        </p:nvSpPr>
        <p:spPr>
          <a:xfrm>
            <a:off x="762000" y="3124200"/>
            <a:ext cx="1710690" cy="533400"/>
          </a:xfrm>
          <a:prstGeom prst="wedgeRoundRectCallout">
            <a:avLst>
              <a:gd name="adj1" fmla="val 92926"/>
              <a:gd name="adj2" fmla="val -156357"/>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Tab công cụ</a:t>
            </a:r>
            <a:endParaRPr lang="en-US" b="1">
              <a:solidFill>
                <a:schemeClr val="tx1"/>
              </a:solidFill>
              <a:latin typeface="Times New Roman" pitchFamily="18" charset="0"/>
              <a:cs typeface="Times New Roman" pitchFamily="18" charset="0"/>
            </a:endParaRPr>
          </a:p>
        </p:txBody>
      </p:sp>
      <p:sp>
        <p:nvSpPr>
          <p:cNvPr id="9" name="Rounded Rectangular Callout 8"/>
          <p:cNvSpPr/>
          <p:nvPr/>
        </p:nvSpPr>
        <p:spPr>
          <a:xfrm>
            <a:off x="3810000" y="3810000"/>
            <a:ext cx="2362200" cy="533400"/>
          </a:xfrm>
          <a:prstGeom prst="wedgeRoundRectCallout">
            <a:avLst>
              <a:gd name="adj1" fmla="val 4973"/>
              <a:gd name="adj2" fmla="val -103137"/>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Vùng soạn thảo</a:t>
            </a:r>
            <a:endParaRPr lang="en-US" b="1">
              <a:solidFill>
                <a:schemeClr val="tx1"/>
              </a:solidFill>
              <a:latin typeface="Times New Roman" pitchFamily="18" charset="0"/>
              <a:cs typeface="Times New Roman" pitchFamily="18" charset="0"/>
            </a:endParaRPr>
          </a:p>
        </p:txBody>
      </p:sp>
      <p:sp>
        <p:nvSpPr>
          <p:cNvPr id="10" name="Rounded Rectangular Callout 9"/>
          <p:cNvSpPr/>
          <p:nvPr/>
        </p:nvSpPr>
        <p:spPr>
          <a:xfrm>
            <a:off x="381000" y="4114800"/>
            <a:ext cx="1346835" cy="533400"/>
          </a:xfrm>
          <a:prstGeom prst="wedgeRoundRectCallout">
            <a:avLst>
              <a:gd name="adj1" fmla="val 72193"/>
              <a:gd name="adj2" fmla="val 112086"/>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Thước</a:t>
            </a:r>
            <a:endParaRPr lang="en-US" b="1">
              <a:solidFill>
                <a:schemeClr val="tx1"/>
              </a:solidFill>
              <a:latin typeface="Times New Roman" pitchFamily="18" charset="0"/>
              <a:cs typeface="Times New Roman" pitchFamily="18" charset="0"/>
            </a:endParaRPr>
          </a:p>
        </p:txBody>
      </p:sp>
      <p:sp>
        <p:nvSpPr>
          <p:cNvPr id="11" name="Rounded Rectangular Callout 10"/>
          <p:cNvSpPr/>
          <p:nvPr/>
        </p:nvSpPr>
        <p:spPr>
          <a:xfrm>
            <a:off x="3429000" y="4724400"/>
            <a:ext cx="2362200" cy="533400"/>
          </a:xfrm>
          <a:prstGeom prst="wedgeRoundRectCallout">
            <a:avLst>
              <a:gd name="adj1" fmla="val -40833"/>
              <a:gd name="adj2" fmla="val 136863"/>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Thanh trạng thái</a:t>
            </a:r>
            <a:endParaRPr lang="en-US" b="1">
              <a:solidFill>
                <a:schemeClr val="tx1"/>
              </a:solidFill>
              <a:latin typeface="Times New Roman" pitchFamily="18" charset="0"/>
              <a:cs typeface="Times New Roman" pitchFamily="18" charset="0"/>
            </a:endParaRPr>
          </a:p>
        </p:txBody>
      </p:sp>
      <p:sp>
        <p:nvSpPr>
          <p:cNvPr id="7" name="TextBox 6"/>
          <p:cNvSpPr txBox="1"/>
          <p:nvPr/>
        </p:nvSpPr>
        <p:spPr>
          <a:xfrm>
            <a:off x="3124200" y="5875797"/>
            <a:ext cx="3429000" cy="369332"/>
          </a:xfrm>
          <a:prstGeom prst="rect">
            <a:avLst/>
          </a:prstGeom>
          <a:noFill/>
        </p:spPr>
        <p:txBody>
          <a:bodyPr wrap="square" rtlCol="0">
            <a:spAutoFit/>
          </a:bodyPr>
          <a:lstStyle/>
          <a:p>
            <a:r>
              <a:rPr lang="en-US" b="1" smtClean="0">
                <a:latin typeface="Times New Roman" pitchFamily="18" charset="0"/>
                <a:cs typeface="Times New Roman" pitchFamily="18" charset="0"/>
              </a:rPr>
              <a:t>Cửa sổ giao diện Microsoft Word</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89514109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2.10 Tạo chữ nghệ thuật (tt)</a:t>
            </a:r>
          </a:p>
        </p:txBody>
      </p:sp>
      <p:sp>
        <p:nvSpPr>
          <p:cNvPr id="3" name="Content Placeholder 2"/>
          <p:cNvSpPr>
            <a:spLocks noGrp="1"/>
          </p:cNvSpPr>
          <p:nvPr>
            <p:ph idx="1"/>
          </p:nvPr>
        </p:nvSpPr>
        <p:spPr>
          <a:xfrm>
            <a:off x="457200" y="1600200"/>
            <a:ext cx="4572000" cy="4525963"/>
          </a:xfrm>
        </p:spPr>
        <p:txBody>
          <a:bodyPr/>
          <a:lstStyle/>
          <a:p>
            <a:pPr marL="0" indent="0">
              <a:buNone/>
            </a:pPr>
            <a:r>
              <a:rPr lang="en-US" sz="2800" b="1" smtClean="0"/>
              <a:t>2.10.3 Tạo hiệu ứng chữ</a:t>
            </a:r>
          </a:p>
          <a:p>
            <a:pPr marL="0" indent="457200">
              <a:buNone/>
            </a:pPr>
            <a:r>
              <a:rPr lang="en-US" sz="2400" smtClean="0"/>
              <a:t>Tạo các hiệu ứng khác nhau cho chữ bằng cách vào phần Text Effects:</a:t>
            </a:r>
          </a:p>
          <a:p>
            <a:pPr marL="685800" lvl="2">
              <a:buFont typeface="Courier New" pitchFamily="49" charset="0"/>
              <a:buChar char="o"/>
            </a:pPr>
            <a:r>
              <a:rPr lang="en-US" b="1" smtClean="0"/>
              <a:t>Shadow</a:t>
            </a:r>
            <a:r>
              <a:rPr lang="en-US" smtClean="0"/>
              <a:t>: Đổ bóng</a:t>
            </a:r>
          </a:p>
          <a:p>
            <a:pPr marL="685800" lvl="2">
              <a:buFont typeface="Courier New" pitchFamily="49" charset="0"/>
              <a:buChar char="o"/>
            </a:pPr>
            <a:r>
              <a:rPr lang="en-US" b="1" smtClean="0"/>
              <a:t>Reflection</a:t>
            </a:r>
            <a:r>
              <a:rPr lang="en-US" smtClean="0"/>
              <a:t>: Phản chiếu</a:t>
            </a:r>
          </a:p>
          <a:p>
            <a:pPr marL="685800" lvl="2">
              <a:buFont typeface="Courier New" pitchFamily="49" charset="0"/>
              <a:buChar char="o"/>
            </a:pPr>
            <a:r>
              <a:rPr lang="en-US" b="1" smtClean="0"/>
              <a:t>3-D Rotation</a:t>
            </a:r>
            <a:r>
              <a:rPr lang="en-US" smtClean="0"/>
              <a:t>: xoay 3D</a:t>
            </a:r>
          </a:p>
          <a:p>
            <a:pPr marL="685800" lvl="2">
              <a:buFont typeface="Courier New" pitchFamily="49" charset="0"/>
              <a:buChar char="o"/>
            </a:pPr>
            <a:r>
              <a:rPr lang="en-US" b="1" smtClean="0"/>
              <a:t>Transform</a:t>
            </a:r>
            <a:r>
              <a:rPr lang="en-US" smtClean="0"/>
              <a:t>: biến dạng</a:t>
            </a:r>
          </a:p>
          <a:p>
            <a:pPr lvl="1"/>
            <a:endParaRPr lang="en-US" smtClean="0"/>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4998" r="34894" b="50000"/>
          <a:stretch/>
        </p:blipFill>
        <p:spPr bwMode="auto">
          <a:xfrm>
            <a:off x="6324600" y="1524000"/>
            <a:ext cx="164392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42489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338"/>
                                        </p:tgtEl>
                                        <p:attrNameLst>
                                          <p:attrName>style.visibility</p:attrName>
                                        </p:attrNameLst>
                                      </p:cBhvr>
                                      <p:to>
                                        <p:strVal val="visible"/>
                                      </p:to>
                                    </p:set>
                                    <p:animEffect transition="in" filter="fade">
                                      <p:cBhvr>
                                        <p:cTn id="20" dur="500"/>
                                        <p:tgtEl>
                                          <p:spTgt spid="1433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5" dur="500"/>
                                        <p:tgtEl>
                                          <p:spTgt spid="3">
                                            <p:txEl>
                                              <p:pRg st="2" end="2"/>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8" dur="500"/>
                                        <p:tgtEl>
                                          <p:spTgt spid="3">
                                            <p:txEl>
                                              <p:pRg st="3" end="3"/>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1" dur="500"/>
                                        <p:tgtEl>
                                          <p:spTgt spid="3">
                                            <p:txEl>
                                              <p:pRg st="4" end="4"/>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dirty="0"/>
              <a:t>2.11 </a:t>
            </a:r>
            <a:r>
              <a:rPr lang="en-US" b="1" dirty="0" err="1"/>
              <a:t>Chèn</a:t>
            </a:r>
            <a:r>
              <a:rPr lang="en-US" b="1" dirty="0"/>
              <a:t> </a:t>
            </a:r>
            <a:r>
              <a:rPr lang="en-US" b="1" dirty="0" err="1"/>
              <a:t>công</a:t>
            </a:r>
            <a:r>
              <a:rPr lang="en-US" b="1" dirty="0"/>
              <a:t> </a:t>
            </a:r>
            <a:r>
              <a:rPr lang="en-US" b="1" dirty="0" err="1"/>
              <a:t>thức</a:t>
            </a:r>
            <a:r>
              <a:rPr lang="en-US" b="1" dirty="0"/>
              <a:t> </a:t>
            </a:r>
            <a:r>
              <a:rPr lang="en-US" b="1" dirty="0" err="1"/>
              <a:t>toán</a:t>
            </a:r>
            <a:r>
              <a:rPr lang="en-US" b="1" dirty="0"/>
              <a:t> </a:t>
            </a:r>
            <a:r>
              <a:rPr lang="en-US" b="1" dirty="0" err="1"/>
              <a:t>học</a:t>
            </a:r>
            <a:r>
              <a:rPr lang="en-US" b="1" dirty="0"/>
              <a:t> (Equation)</a:t>
            </a:r>
          </a:p>
        </p:txBody>
      </p:sp>
      <p:sp>
        <p:nvSpPr>
          <p:cNvPr id="3" name="Content Placeholder 2"/>
          <p:cNvSpPr>
            <a:spLocks noGrp="1"/>
          </p:cNvSpPr>
          <p:nvPr>
            <p:ph idx="1"/>
          </p:nvPr>
        </p:nvSpPr>
        <p:spPr>
          <a:xfrm>
            <a:off x="381000" y="1562100"/>
            <a:ext cx="5943600" cy="4525963"/>
          </a:xfrm>
        </p:spPr>
        <p:txBody>
          <a:bodyPr/>
          <a:lstStyle/>
          <a:p>
            <a:pPr marL="0" indent="406400">
              <a:buNone/>
            </a:pPr>
            <a:r>
              <a:rPr lang="en-US" sz="2800" smtClean="0"/>
              <a:t>Equation dùng để soạn thảo các công thức toán học, hóa học, vật lý</a:t>
            </a:r>
            <a:r>
              <a:rPr lang="en-US" sz="2800" b="1" smtClean="0"/>
              <a:t>… </a:t>
            </a:r>
          </a:p>
          <a:p>
            <a:pPr marL="0" indent="406400">
              <a:buNone/>
            </a:pPr>
            <a:r>
              <a:rPr lang="en-US" sz="2800" b="1" smtClean="0"/>
              <a:t>Cách tạo:</a:t>
            </a:r>
          </a:p>
          <a:p>
            <a:pPr marL="738188">
              <a:buFont typeface="Courier New" pitchFamily="49" charset="0"/>
              <a:buChar char="o"/>
            </a:pPr>
            <a:r>
              <a:rPr lang="en-US" sz="2400" smtClean="0"/>
              <a:t>Chọn vị trí cần chèn Equation</a:t>
            </a:r>
          </a:p>
          <a:p>
            <a:pPr marL="738188" lvl="1" indent="-342900">
              <a:buFont typeface="Courier New" pitchFamily="49" charset="0"/>
              <a:buChar char="o"/>
            </a:pPr>
            <a:r>
              <a:rPr lang="en-US" sz="2400" smtClean="0"/>
              <a:t>Vào Insert -&gt; Equation (hoặc vào Objects -&gt; Microsoft Equation 3.0)</a:t>
            </a:r>
          </a:p>
          <a:p>
            <a:pPr lvl="1"/>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1064" t="5591" b="23754"/>
          <a:stretch/>
        </p:blipFill>
        <p:spPr bwMode="auto">
          <a:xfrm>
            <a:off x="6553200" y="1600200"/>
            <a:ext cx="2209800" cy="30337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667500" y="4633900"/>
            <a:ext cx="1981200" cy="369332"/>
          </a:xfrm>
          <a:prstGeom prst="rect">
            <a:avLst/>
          </a:prstGeom>
          <a:noFill/>
        </p:spPr>
        <p:txBody>
          <a:bodyPr wrap="square" rtlCol="0">
            <a:spAutoFit/>
          </a:bodyPr>
          <a:lstStyle/>
          <a:p>
            <a:r>
              <a:rPr lang="en-US" smtClean="0">
                <a:latin typeface="Times New Roman" pitchFamily="18" charset="0"/>
                <a:cs typeface="Times New Roman" pitchFamily="18" charset="0"/>
              </a:rPr>
              <a:t>Công cụ equation</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185671548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2" end="2"/>
                                            </p:txEl>
                                          </p:spTgt>
                                        </p:tgtEl>
                                      </p:cBhvr>
                                    </p:animEffect>
                                  </p:childTnLst>
                                </p:cTn>
                              </p:par>
                              <p:par>
                                <p:cTn id="23" presetID="3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1026"/>
                                        </p:tgtEl>
                                        <p:attrNameLst>
                                          <p:attrName>style.visibility</p:attrName>
                                        </p:attrNameLst>
                                      </p:cBhvr>
                                      <p:to>
                                        <p:strVal val="visible"/>
                                      </p:to>
                                    </p:set>
                                    <p:animEffect transition="in" filter="circle(in)">
                                      <p:cBhvr>
                                        <p:cTn id="33" dur="2000"/>
                                        <p:tgtEl>
                                          <p:spTgt spid="1026"/>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circle(in)">
                                      <p:cBhvr>
                                        <p:cTn id="3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2.11 Chèn công thức toán học (tt)</a:t>
            </a:r>
          </a:p>
        </p:txBody>
      </p:sp>
      <p:sp>
        <p:nvSpPr>
          <p:cNvPr id="3" name="Content Placeholder 2"/>
          <p:cNvSpPr>
            <a:spLocks noGrp="1"/>
          </p:cNvSpPr>
          <p:nvPr>
            <p:ph idx="1"/>
          </p:nvPr>
        </p:nvSpPr>
        <p:spPr>
          <a:xfrm>
            <a:off x="457200" y="1600201"/>
            <a:ext cx="8229600" cy="2743200"/>
          </a:xfrm>
        </p:spPr>
        <p:txBody>
          <a:bodyPr>
            <a:normAutofit fontScale="92500" lnSpcReduction="20000"/>
          </a:bodyPr>
          <a:lstStyle/>
          <a:p>
            <a:pPr marL="0" indent="457200">
              <a:buNone/>
            </a:pPr>
            <a:r>
              <a:rPr lang="en-US" sz="2800" smtClean="0"/>
              <a:t>Hiệu chỉnh công thức toán học ta sử dụng tab Equation tools</a:t>
            </a:r>
          </a:p>
          <a:p>
            <a:pPr lvl="1">
              <a:buFont typeface="Wingdings" pitchFamily="2" charset="2"/>
              <a:buChar char="q"/>
            </a:pPr>
            <a:r>
              <a:rPr lang="en-US" sz="2400" smtClean="0"/>
              <a:t>Symbol: Các ký tự toán học</a:t>
            </a:r>
          </a:p>
          <a:p>
            <a:pPr lvl="1">
              <a:buFont typeface="Wingdings" pitchFamily="2" charset="2"/>
              <a:buChar char="q"/>
            </a:pPr>
            <a:r>
              <a:rPr lang="en-US" sz="2400" smtClean="0"/>
              <a:t>Structure: các cấu trúc toán học thông dụng</a:t>
            </a:r>
          </a:p>
          <a:p>
            <a:pPr lvl="2">
              <a:buFont typeface="Courier New" pitchFamily="49" charset="0"/>
              <a:buChar char="o"/>
            </a:pPr>
            <a:r>
              <a:rPr lang="en-US" smtClean="0"/>
              <a:t>Fraction: phân số</a:t>
            </a:r>
          </a:p>
          <a:p>
            <a:pPr lvl="2">
              <a:buFont typeface="Courier New" pitchFamily="49" charset="0"/>
              <a:buChar char="o"/>
            </a:pPr>
            <a:r>
              <a:rPr lang="en-US" smtClean="0"/>
              <a:t>Script: Mũ</a:t>
            </a:r>
          </a:p>
          <a:p>
            <a:pPr lvl="2">
              <a:buFont typeface="Courier New" pitchFamily="49" charset="0"/>
              <a:buChar char="o"/>
            </a:pPr>
            <a:r>
              <a:rPr lang="en-US" smtClean="0"/>
              <a:t>Ratical: căn</a:t>
            </a:r>
          </a:p>
          <a:p>
            <a:pPr lvl="2">
              <a:buFont typeface="Courier New" pitchFamily="49" charset="0"/>
              <a:buChar char="o"/>
            </a:pPr>
            <a:r>
              <a:rPr lang="en-US"/>
              <a:t>…</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r="-811" b="81962"/>
          <a:stretch/>
        </p:blipFill>
        <p:spPr bwMode="auto">
          <a:xfrm>
            <a:off x="609600" y="4375150"/>
            <a:ext cx="7620000" cy="858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895600" y="5233716"/>
            <a:ext cx="2514600"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Equation tools</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39970472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500"/>
                                        <p:tgtEl>
                                          <p:spTgt spid="205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p:stCondLst>
                                    <p:cond delay="0"/>
                                  </p:stCondLst>
                                  <p:iterate type="lt">
                                    <p:tmPct val="10000"/>
                                  </p:iterate>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5"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xEl>
                                              <p:pRg st="1" end="1"/>
                                            </p:txEl>
                                          </p:spTgt>
                                        </p:tgtEl>
                                      </p:cBhvr>
                                    </p:animEffect>
                                  </p:childTnLst>
                                </p:cTn>
                              </p:par>
                              <p:par>
                                <p:cTn id="28" presetID="41" presetClass="entr" presetSubtype="0" fill="hold" nodeType="withEffect">
                                  <p:stCondLst>
                                    <p:cond delay="0"/>
                                  </p:stCondLst>
                                  <p:iterate type="lt">
                                    <p:tmPct val="10000"/>
                                  </p:iterate>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1000"/>
                                        <p:tgtEl>
                                          <p:spTgt spid="3">
                                            <p:txEl>
                                              <p:pRg st="3" end="3"/>
                                            </p:txEl>
                                          </p:spTgt>
                                        </p:tgtEl>
                                      </p:cBhvr>
                                    </p:animEffect>
                                    <p:anim calcmode="lin" valueType="num">
                                      <p:cBhvr>
                                        <p:cTn id="4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1000"/>
                                        <p:tgtEl>
                                          <p:spTgt spid="3">
                                            <p:txEl>
                                              <p:pRg st="4" end="4"/>
                                            </p:txEl>
                                          </p:spTgt>
                                        </p:tgtEl>
                                      </p:cBhvr>
                                    </p:animEffect>
                                    <p:anim calcmode="lin" valueType="num">
                                      <p:cBhvr>
                                        <p:cTn id="4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3. Bảng biểu (Table)</a:t>
            </a:r>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smtClean="0"/>
              <a:t>Tạo bảng</a:t>
            </a:r>
          </a:p>
          <a:p>
            <a:pPr>
              <a:buFont typeface="Courier New" pitchFamily="49" charset="0"/>
              <a:buChar char="o"/>
            </a:pPr>
            <a:r>
              <a:rPr lang="en-US" sz="2800" smtClean="0"/>
              <a:t>Hiệu chỉnh bảng</a:t>
            </a:r>
          </a:p>
          <a:p>
            <a:pPr>
              <a:buFont typeface="Courier New" pitchFamily="49" charset="0"/>
              <a:buChar char="o"/>
            </a:pPr>
            <a:endParaRPr lang="en-US" sz="2800" smtClean="0"/>
          </a:p>
          <a:p>
            <a:pPr>
              <a:buFont typeface="Courier New" pitchFamily="49" charset="0"/>
              <a:buChar char="o"/>
            </a:pPr>
            <a:endParaRPr lang="en-US" sz="2800" smtClean="0"/>
          </a:p>
          <a:p>
            <a:pPr marL="0" indent="406400">
              <a:buNone/>
            </a:pPr>
            <a:endParaRPr lang="en-US" sz="2800"/>
          </a:p>
        </p:txBody>
      </p:sp>
    </p:spTree>
    <p:extLst>
      <p:ext uri="{BB962C8B-B14F-4D97-AF65-F5344CB8AC3E}">
        <p14:creationId xmlns:p14="http://schemas.microsoft.com/office/powerpoint/2010/main" val="799341471"/>
      </p:ext>
    </p:extLst>
  </p:cSld>
  <p:clrMapOvr>
    <a:masterClrMapping/>
  </p:clrMapOvr>
  <p:transition>
    <p:checke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3.1 Tạo bảng</a:t>
            </a:r>
          </a:p>
        </p:txBody>
      </p:sp>
      <p:sp>
        <p:nvSpPr>
          <p:cNvPr id="3" name="Content Placeholder 2"/>
          <p:cNvSpPr>
            <a:spLocks noGrp="1"/>
          </p:cNvSpPr>
          <p:nvPr>
            <p:ph idx="1"/>
          </p:nvPr>
        </p:nvSpPr>
        <p:spPr/>
        <p:txBody>
          <a:bodyPr>
            <a:normAutofit/>
          </a:bodyPr>
          <a:lstStyle/>
          <a:p>
            <a:pPr marL="0" indent="0">
              <a:buNone/>
            </a:pPr>
            <a:r>
              <a:rPr lang="en-US" smtClean="0"/>
              <a:t>Đặt con trỏ soạn thảo vào vị trí cần tạo bảng, thực hiện 1 trong các cách sau:</a:t>
            </a:r>
          </a:p>
          <a:p>
            <a:pPr lvl="1">
              <a:buFont typeface="Wingdings" pitchFamily="2" charset="2"/>
              <a:buChar char="q"/>
            </a:pPr>
            <a:r>
              <a:rPr lang="en-US" sz="2400" smtClean="0"/>
              <a:t>C1: Vào </a:t>
            </a:r>
            <a:r>
              <a:rPr lang="en-US" sz="2400" b="1" smtClean="0"/>
              <a:t>Insert </a:t>
            </a:r>
            <a:r>
              <a:rPr lang="en-US" sz="2400" smtClean="0"/>
              <a:t>-&gt; </a:t>
            </a:r>
            <a:r>
              <a:rPr lang="en-US" sz="2400" b="1" smtClean="0"/>
              <a:t>Table</a:t>
            </a:r>
            <a:r>
              <a:rPr lang="en-US" sz="2400" smtClean="0"/>
              <a:t> sau đó ta rê chuột chọn số cột + hàng cần thiết rồi kích chuột ta sẽ được bảng cần tạo</a:t>
            </a:r>
          </a:p>
          <a:p>
            <a:pPr lvl="1">
              <a:buFont typeface="Wingdings" pitchFamily="2" charset="2"/>
              <a:buChar char="q"/>
            </a:pPr>
            <a:r>
              <a:rPr lang="en-US" sz="2400" smtClean="0"/>
              <a:t>C2: </a:t>
            </a:r>
            <a:r>
              <a:rPr lang="en-US" sz="2400" b="1" smtClean="0"/>
              <a:t>Insert </a:t>
            </a:r>
            <a:r>
              <a:rPr lang="en-US" sz="2400" smtClean="0"/>
              <a:t>-&gt; </a:t>
            </a:r>
            <a:r>
              <a:rPr lang="en-US" sz="2400" b="1" smtClean="0"/>
              <a:t>Table</a:t>
            </a:r>
            <a:r>
              <a:rPr lang="en-US" sz="2400" smtClean="0"/>
              <a:t> -&gt; </a:t>
            </a:r>
            <a:r>
              <a:rPr lang="en-US" sz="2400" b="1" smtClean="0"/>
              <a:t>Insert table</a:t>
            </a:r>
            <a:r>
              <a:rPr lang="en-US" sz="2400" smtClean="0"/>
              <a:t>:</a:t>
            </a:r>
          </a:p>
          <a:p>
            <a:pPr lvl="2">
              <a:buFont typeface="Courier New" pitchFamily="49" charset="0"/>
              <a:buChar char="o"/>
            </a:pPr>
            <a:r>
              <a:rPr lang="en-US" sz="2000" smtClean="0"/>
              <a:t>Number of columns: số cột</a:t>
            </a:r>
          </a:p>
          <a:p>
            <a:pPr lvl="2">
              <a:buFont typeface="Courier New" pitchFamily="49" charset="0"/>
              <a:buChar char="o"/>
            </a:pPr>
            <a:r>
              <a:rPr lang="en-US" sz="2000" smtClean="0"/>
              <a:t>Number of rows: số hàng</a:t>
            </a:r>
          </a:p>
          <a:p>
            <a:pPr lvl="1">
              <a:buFont typeface="Wingdings" pitchFamily="2" charset="2"/>
              <a:buChar char="q"/>
            </a:pPr>
            <a:r>
              <a:rPr lang="en-US" smtClean="0"/>
              <a:t>C3: </a:t>
            </a:r>
            <a:r>
              <a:rPr lang="en-US"/>
              <a:t>: </a:t>
            </a:r>
            <a:r>
              <a:rPr lang="en-US" b="1"/>
              <a:t>Insert </a:t>
            </a:r>
            <a:r>
              <a:rPr lang="en-US"/>
              <a:t>-&gt; </a:t>
            </a:r>
            <a:r>
              <a:rPr lang="en-US" b="1"/>
              <a:t>Table</a:t>
            </a:r>
            <a:r>
              <a:rPr lang="en-US"/>
              <a:t> </a:t>
            </a:r>
            <a:endParaRPr lang="en-US" smtClean="0"/>
          </a:p>
          <a:p>
            <a:pPr marL="457200" lvl="1" indent="0">
              <a:buNone/>
            </a:pPr>
            <a:r>
              <a:rPr lang="en-US" smtClean="0"/>
              <a:t>-&gt; </a:t>
            </a:r>
            <a:r>
              <a:rPr lang="en-US" b="1" smtClean="0"/>
              <a:t>Draw table</a:t>
            </a:r>
            <a:r>
              <a:rPr lang="en-US" smtClean="0"/>
              <a:t>: vẽ bảng		</a:t>
            </a:r>
          </a:p>
          <a:p>
            <a:pPr lvl="2">
              <a:buFont typeface="Courier New" pitchFamily="49" charset="0"/>
              <a:buChar char="o"/>
            </a:pPr>
            <a:endParaRPr lang="en-US" sz="200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3429000"/>
            <a:ext cx="2257425"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609162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heel(1)">
                                      <p:cBhvr>
                                        <p:cTn id="19" dur="2000"/>
                                        <p:tgtEl>
                                          <p:spTgt spid="3">
                                            <p:txEl>
                                              <p:pRg st="2" end="2"/>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par>
                                <p:cTn id="23" presetID="21" presetClass="entr" presetSubtype="1"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heel(1)">
                                      <p:cBhvr>
                                        <p:cTn id="25" dur="2000"/>
                                        <p:tgtEl>
                                          <p:spTgt spid="3">
                                            <p:txEl>
                                              <p:pRg st="4" end="4"/>
                                            </p:txEl>
                                          </p:spTgt>
                                        </p:tgtEl>
                                      </p:cBhvr>
                                    </p:animEffect>
                                  </p:childTnLst>
                                </p:cTn>
                              </p:par>
                              <p:par>
                                <p:cTn id="26" presetID="21" presetClass="entr" presetSubtype="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heel(1)">
                                      <p:cBhvr>
                                        <p:cTn id="28" dur="2000"/>
                                        <p:tgtEl>
                                          <p:spTgt spid="3">
                                            <p:txEl>
                                              <p:pRg st="5" end="5"/>
                                            </p:txEl>
                                          </p:spTgt>
                                        </p:tgtEl>
                                      </p:cBhvr>
                                    </p:animEffect>
                                  </p:childTnLst>
                                </p:cTn>
                              </p:par>
                              <p:par>
                                <p:cTn id="29" presetID="21" presetClass="entr" presetSubtype="1"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heel(1)">
                                      <p:cBhvr>
                                        <p:cTn id="31" dur="20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074"/>
                                        </p:tgtEl>
                                        <p:attrNameLst>
                                          <p:attrName>style.visibility</p:attrName>
                                        </p:attrNameLst>
                                      </p:cBhvr>
                                      <p:to>
                                        <p:strVal val="visible"/>
                                      </p:to>
                                    </p:set>
                                    <p:animEffect transition="in" filter="fade">
                                      <p:cBhvr>
                                        <p:cTn id="34"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3.2 Hiệu chỉnh bảng</a:t>
            </a:r>
          </a:p>
        </p:txBody>
      </p:sp>
      <p:sp>
        <p:nvSpPr>
          <p:cNvPr id="3" name="Content Placeholder 2"/>
          <p:cNvSpPr>
            <a:spLocks noGrp="1"/>
          </p:cNvSpPr>
          <p:nvPr>
            <p:ph idx="1"/>
          </p:nvPr>
        </p:nvSpPr>
        <p:spPr/>
        <p:txBody>
          <a:bodyPr/>
          <a:lstStyle/>
          <a:p>
            <a:pPr marL="0" indent="0">
              <a:buNone/>
            </a:pPr>
            <a:r>
              <a:rPr lang="en-US" sz="2800" b="1" smtClean="0"/>
              <a:t>3.2.1 Hiệu chỉnh màu ô và đường viền</a:t>
            </a:r>
          </a:p>
          <a:p>
            <a:pPr lvl="1">
              <a:buFont typeface="Wingdings" pitchFamily="2" charset="2"/>
              <a:buChar char="q"/>
            </a:pPr>
            <a:r>
              <a:rPr lang="en-US" sz="2400" smtClean="0"/>
              <a:t>Table tools -&gt; Design</a:t>
            </a:r>
          </a:p>
          <a:p>
            <a:pPr lvl="2">
              <a:buFont typeface="Courier New" pitchFamily="49" charset="0"/>
              <a:buChar char="o"/>
            </a:pPr>
            <a:r>
              <a:rPr lang="en-US" smtClean="0"/>
              <a:t>Table style: Chọn 1 mẫu được thiết lập sẵn</a:t>
            </a:r>
          </a:p>
          <a:p>
            <a:pPr lvl="2">
              <a:buFont typeface="Courier New" pitchFamily="49" charset="0"/>
              <a:buChar char="o"/>
            </a:pPr>
            <a:r>
              <a:rPr lang="en-US" smtClean="0"/>
              <a:t>Borders: định dạng khung</a:t>
            </a: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657600"/>
            <a:ext cx="8382000" cy="1157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048000" y="4814608"/>
            <a:ext cx="3733800"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Table tools</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407004516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fade">
                                      <p:cBhvr>
                                        <p:cTn id="18" dur="500"/>
                                        <p:tgtEl>
                                          <p:spTgt spid="409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circle(in)">
                                      <p:cBhvr>
                                        <p:cTn id="26" dur="2000"/>
                                        <p:tgtEl>
                                          <p:spTgt spid="3">
                                            <p:txEl>
                                              <p:pRg st="2" end="2"/>
                                            </p:txEl>
                                          </p:spTgt>
                                        </p:tgtEl>
                                      </p:cBhvr>
                                    </p:animEffect>
                                  </p:childTnLst>
                                </p:cTn>
                              </p:par>
                              <p:par>
                                <p:cTn id="27" presetID="6" presetClass="entr" presetSubtype="16"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circle(in)">
                                      <p:cBhvr>
                                        <p:cTn id="2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3.2 Hiệu chỉnh bảng (tt)</a:t>
            </a:r>
          </a:p>
        </p:txBody>
      </p:sp>
      <p:sp>
        <p:nvSpPr>
          <p:cNvPr id="3" name="Content Placeholder 2"/>
          <p:cNvSpPr>
            <a:spLocks noGrp="1"/>
          </p:cNvSpPr>
          <p:nvPr>
            <p:ph idx="1"/>
          </p:nvPr>
        </p:nvSpPr>
        <p:spPr>
          <a:xfrm>
            <a:off x="457200" y="1600200"/>
            <a:ext cx="4876800" cy="4525963"/>
          </a:xfrm>
        </p:spPr>
        <p:txBody>
          <a:bodyPr/>
          <a:lstStyle/>
          <a:p>
            <a:pPr>
              <a:buFont typeface="Wingdings" pitchFamily="2" charset="2"/>
              <a:buChar char="q"/>
            </a:pPr>
            <a:r>
              <a:rPr lang="en-US" sz="2400" b="1" smtClean="0"/>
              <a:t>Hộp Borders &amp; Shading</a:t>
            </a:r>
          </a:p>
          <a:p>
            <a:pPr lvl="1">
              <a:buFont typeface="Courier New" pitchFamily="49" charset="0"/>
              <a:buChar char="o"/>
            </a:pPr>
            <a:r>
              <a:rPr lang="en-US" sz="2000" b="1" smtClean="0"/>
              <a:t>Shading</a:t>
            </a:r>
            <a:r>
              <a:rPr lang="en-US" sz="2000" smtClean="0"/>
              <a:t> (nền bóng): Ta bôi đen vùng cần đổ màu trong bảng sau đó chọn màu thích hợp để tô</a:t>
            </a:r>
          </a:p>
          <a:p>
            <a:pPr lvl="1">
              <a:buFont typeface="Courier New" pitchFamily="49" charset="0"/>
              <a:buChar char="o"/>
            </a:pPr>
            <a:r>
              <a:rPr lang="en-US" sz="2000" b="1"/>
              <a:t>Borders</a:t>
            </a:r>
            <a:r>
              <a:rPr lang="en-US" sz="2000"/>
              <a:t>: thiết lập đường viền</a:t>
            </a: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4960" t="6257" r="31593" b="64785"/>
          <a:stretch/>
        </p:blipFill>
        <p:spPr bwMode="auto">
          <a:xfrm>
            <a:off x="6500446" y="1676400"/>
            <a:ext cx="1957754"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429000"/>
            <a:ext cx="324425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5225455" y="3972183"/>
            <a:ext cx="1676400" cy="609600"/>
          </a:xfrm>
          <a:prstGeom prst="wedgeRoundRectCallout">
            <a:avLst>
              <a:gd name="adj1" fmla="val -156162"/>
              <a:gd name="adj2" fmla="val -972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b="1" smtClean="0">
                <a:latin typeface="Times New Roman" pitchFamily="18" charset="0"/>
                <a:cs typeface="Times New Roman" pitchFamily="18" charset="0"/>
              </a:rPr>
              <a:t>Chọn các kiểu đường thẳng</a:t>
            </a:r>
            <a:endParaRPr lang="en-US" sz="1400" b="1">
              <a:latin typeface="Times New Roman" pitchFamily="18" charset="0"/>
              <a:cs typeface="Times New Roman" pitchFamily="18" charset="0"/>
            </a:endParaRPr>
          </a:p>
        </p:txBody>
      </p:sp>
      <p:sp>
        <p:nvSpPr>
          <p:cNvPr id="9" name="Rounded Rectangular Callout 8"/>
          <p:cNvSpPr/>
          <p:nvPr/>
        </p:nvSpPr>
        <p:spPr>
          <a:xfrm>
            <a:off x="304800" y="3975100"/>
            <a:ext cx="1409700" cy="609600"/>
          </a:xfrm>
          <a:prstGeom prst="wedgeRoundRectCallout">
            <a:avLst>
              <a:gd name="adj1" fmla="val 63030"/>
              <a:gd name="adj2" fmla="val 5347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b="1" dirty="0" err="1" smtClean="0">
                <a:latin typeface="Times New Roman" pitchFamily="18" charset="0"/>
                <a:cs typeface="Times New Roman" pitchFamily="18" charset="0"/>
              </a:rPr>
              <a:t>Thiết</a:t>
            </a:r>
            <a:r>
              <a:rPr lang="en-US" sz="1400" b="1" dirty="0" smtClean="0">
                <a:latin typeface="Times New Roman" pitchFamily="18" charset="0"/>
                <a:cs typeface="Times New Roman" pitchFamily="18" charset="0"/>
              </a:rPr>
              <a:t> </a:t>
            </a:r>
            <a:r>
              <a:rPr lang="en-US" sz="1400" b="1" dirty="0" err="1" smtClean="0">
                <a:latin typeface="Times New Roman" pitchFamily="18" charset="0"/>
                <a:cs typeface="Times New Roman" pitchFamily="18" charset="0"/>
              </a:rPr>
              <a:t>lập</a:t>
            </a:r>
            <a:r>
              <a:rPr lang="en-US" sz="1400" b="1" dirty="0" smtClean="0">
                <a:latin typeface="Times New Roman" pitchFamily="18" charset="0"/>
                <a:cs typeface="Times New Roman" pitchFamily="18" charset="0"/>
              </a:rPr>
              <a:t> </a:t>
            </a:r>
            <a:r>
              <a:rPr lang="en-US" sz="1400" b="1" dirty="0" err="1" smtClean="0">
                <a:latin typeface="Times New Roman" pitchFamily="18" charset="0"/>
                <a:cs typeface="Times New Roman" pitchFamily="18" charset="0"/>
              </a:rPr>
              <a:t>cho</a:t>
            </a:r>
            <a:r>
              <a:rPr lang="en-US" sz="1400" b="1" dirty="0" smtClean="0">
                <a:latin typeface="Times New Roman" pitchFamily="18" charset="0"/>
                <a:cs typeface="Times New Roman" pitchFamily="18" charset="0"/>
              </a:rPr>
              <a:t> </a:t>
            </a:r>
            <a:r>
              <a:rPr lang="en-US" sz="1400" b="1" dirty="0" err="1" smtClean="0">
                <a:latin typeface="Times New Roman" pitchFamily="18" charset="0"/>
                <a:cs typeface="Times New Roman" pitchFamily="18" charset="0"/>
              </a:rPr>
              <a:t>bảng</a:t>
            </a:r>
            <a:endParaRPr lang="en-US" sz="1400" b="1" dirty="0">
              <a:latin typeface="Times New Roman" pitchFamily="18" charset="0"/>
              <a:cs typeface="Times New Roman" pitchFamily="18" charset="0"/>
            </a:endParaRPr>
          </a:p>
        </p:txBody>
      </p:sp>
      <p:sp>
        <p:nvSpPr>
          <p:cNvPr id="10" name="Rounded Rectangular Callout 9"/>
          <p:cNvSpPr/>
          <p:nvPr/>
        </p:nvSpPr>
        <p:spPr>
          <a:xfrm>
            <a:off x="5334000" y="5029200"/>
            <a:ext cx="1676400" cy="609600"/>
          </a:xfrm>
          <a:prstGeom prst="wedgeRoundRectCallout">
            <a:avLst>
              <a:gd name="adj1" fmla="val -92525"/>
              <a:gd name="adj2" fmla="val -9930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b="1" smtClean="0">
                <a:latin typeface="Times New Roman" pitchFamily="18" charset="0"/>
                <a:cs typeface="Times New Roman" pitchFamily="18" charset="0"/>
              </a:rPr>
              <a:t>Thiết lập cho từng vị trí</a:t>
            </a:r>
            <a:endParaRPr lang="en-US" sz="1400" b="1">
              <a:latin typeface="Times New Roman" pitchFamily="18" charset="0"/>
              <a:cs typeface="Times New Roman" pitchFamily="18" charset="0"/>
            </a:endParaRPr>
          </a:p>
        </p:txBody>
      </p:sp>
      <p:sp>
        <p:nvSpPr>
          <p:cNvPr id="7" name="TextBox 6"/>
          <p:cNvSpPr txBox="1"/>
          <p:nvPr/>
        </p:nvSpPr>
        <p:spPr>
          <a:xfrm>
            <a:off x="6553200" y="3505200"/>
            <a:ext cx="1905000" cy="369332"/>
          </a:xfrm>
          <a:prstGeom prst="rect">
            <a:avLst/>
          </a:prstGeom>
          <a:noFill/>
        </p:spPr>
        <p:txBody>
          <a:bodyPr wrap="square" rtlCol="0">
            <a:spAutoFit/>
          </a:bodyPr>
          <a:lstStyle/>
          <a:p>
            <a:r>
              <a:rPr lang="en-US" b="1" i="1" smtClean="0">
                <a:latin typeface="Times New Roman" pitchFamily="18" charset="0"/>
                <a:cs typeface="Times New Roman" pitchFamily="18" charset="0"/>
              </a:rPr>
              <a:t>Tạo màu Shading</a:t>
            </a:r>
            <a:endParaRPr lang="en-US" b="1" i="1">
              <a:latin typeface="Times New Roman" pitchFamily="18" charset="0"/>
              <a:cs typeface="Times New Roman" pitchFamily="18" charset="0"/>
            </a:endParaRPr>
          </a:p>
        </p:txBody>
      </p:sp>
      <p:sp>
        <p:nvSpPr>
          <p:cNvPr id="12" name="TextBox 11"/>
          <p:cNvSpPr txBox="1"/>
          <p:nvPr/>
        </p:nvSpPr>
        <p:spPr>
          <a:xfrm>
            <a:off x="2661313" y="5943600"/>
            <a:ext cx="3244255"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Tùy chọn khung</a:t>
            </a:r>
            <a:endParaRPr lang="en-US" b="1" i="1">
              <a:latin typeface="Times New Roman" pitchFamily="18" charset="0"/>
              <a:cs typeface="Times New Roman" pitchFamily="18" charset="0"/>
            </a:endParaRPr>
          </a:p>
        </p:txBody>
      </p:sp>
      <p:sp>
        <p:nvSpPr>
          <p:cNvPr id="8" name="Left Brace 7"/>
          <p:cNvSpPr/>
          <p:nvPr/>
        </p:nvSpPr>
        <p:spPr>
          <a:xfrm>
            <a:off x="1943100" y="3829566"/>
            <a:ext cx="190500" cy="1504434"/>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4" name="Rounded Rectangular Callout 13"/>
          <p:cNvSpPr/>
          <p:nvPr/>
        </p:nvSpPr>
        <p:spPr>
          <a:xfrm>
            <a:off x="304800" y="4800600"/>
            <a:ext cx="1524000" cy="609600"/>
          </a:xfrm>
          <a:prstGeom prst="wedgeRoundRectCallout">
            <a:avLst>
              <a:gd name="adj1" fmla="val 116060"/>
              <a:gd name="adj2" fmla="val -2569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b="1" smtClean="0">
                <a:latin typeface="Times New Roman" pitchFamily="18" charset="0"/>
                <a:cs typeface="Times New Roman" pitchFamily="18" charset="0"/>
              </a:rPr>
              <a:t>Thiết lập màu đường thẳng</a:t>
            </a:r>
            <a:endParaRPr lang="en-US" sz="1400" b="1">
              <a:latin typeface="Times New Roman" pitchFamily="18" charset="0"/>
              <a:cs typeface="Times New Roman" pitchFamily="18" charset="0"/>
            </a:endParaRPr>
          </a:p>
        </p:txBody>
      </p:sp>
      <p:sp>
        <p:nvSpPr>
          <p:cNvPr id="15" name="Rounded Rectangular Callout 14"/>
          <p:cNvSpPr/>
          <p:nvPr/>
        </p:nvSpPr>
        <p:spPr>
          <a:xfrm>
            <a:off x="876300" y="5638800"/>
            <a:ext cx="1790700" cy="609600"/>
          </a:xfrm>
          <a:prstGeom prst="wedgeRoundRectCallout">
            <a:avLst>
              <a:gd name="adj1" fmla="val 54696"/>
              <a:gd name="adj2" fmla="val -10277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b="1" smtClean="0">
                <a:latin typeface="Times New Roman" pitchFamily="18" charset="0"/>
                <a:cs typeface="Times New Roman" pitchFamily="18" charset="0"/>
              </a:rPr>
              <a:t>Thay đổi kích thước đường thẳng</a:t>
            </a:r>
            <a:endParaRPr lang="en-US" sz="1400" b="1">
              <a:latin typeface="Times New Roman" pitchFamily="18" charset="0"/>
              <a:cs typeface="Times New Roman" pitchFamily="18" charset="0"/>
            </a:endParaRPr>
          </a:p>
        </p:txBody>
      </p:sp>
    </p:spTree>
    <p:extLst>
      <p:ext uri="{BB962C8B-B14F-4D97-AF65-F5344CB8AC3E}">
        <p14:creationId xmlns:p14="http://schemas.microsoft.com/office/powerpoint/2010/main" val="2850900032"/>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500"/>
                                        <p:tgtEl>
                                          <p:spTgt spid="51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anim calcmode="lin" valueType="num">
                                      <p:cBhvr>
                                        <p:cTn id="24"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5" dur="2000" fill="hold"/>
                                        <p:tgtEl>
                                          <p:spTgt spid="3">
                                            <p:txEl>
                                              <p:pRg st="2" end="2"/>
                                            </p:txEl>
                                          </p:spTgt>
                                        </p:tgtEl>
                                        <p:attrNameLst>
                                          <p:attrName>ppt_h</p:attrName>
                                        </p:attrNameLst>
                                      </p:cBhvr>
                                      <p:tavLst>
                                        <p:tav tm="0">
                                          <p:val>
                                            <p:strVal val="#ppt_h"/>
                                          </p:val>
                                        </p:tav>
                                        <p:tav tm="100000">
                                          <p:val>
                                            <p:strVal val="#ppt_h"/>
                                          </p:val>
                                        </p:tav>
                                      </p:tavLst>
                                    </p:anim>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7" grpId="0"/>
      <p:bldP spid="12" grpId="0"/>
      <p:bldP spid="8" grpId="0" animBg="1"/>
      <p:bldP spid="14" grpId="0" animBg="1"/>
      <p:bldP spid="1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3.2 Hiệu chỉnh bảng (tt)</a:t>
            </a:r>
          </a:p>
        </p:txBody>
      </p:sp>
      <p:sp>
        <p:nvSpPr>
          <p:cNvPr id="3" name="Content Placeholder 2"/>
          <p:cNvSpPr>
            <a:spLocks noGrp="1"/>
          </p:cNvSpPr>
          <p:nvPr>
            <p:ph idx="1"/>
          </p:nvPr>
        </p:nvSpPr>
        <p:spPr>
          <a:xfrm>
            <a:off x="457200" y="1600200"/>
            <a:ext cx="4953000" cy="4525963"/>
          </a:xfrm>
        </p:spPr>
        <p:txBody>
          <a:bodyPr>
            <a:normAutofit fontScale="85000" lnSpcReduction="20000"/>
          </a:bodyPr>
          <a:lstStyle/>
          <a:p>
            <a:pPr marL="0" indent="0">
              <a:buNone/>
            </a:pPr>
            <a:r>
              <a:rPr lang="en-US" sz="3300" b="1" smtClean="0"/>
              <a:t>3.2.2 Xóa dòng, cột và ô</a:t>
            </a:r>
          </a:p>
          <a:p>
            <a:pPr marL="0" indent="457200">
              <a:buNone/>
            </a:pPr>
            <a:r>
              <a:rPr lang="en-US" sz="2800" smtClean="0"/>
              <a:t>Vào Table tools -&gt; chọn layout</a:t>
            </a:r>
          </a:p>
          <a:p>
            <a:pPr marL="0" indent="0">
              <a:buNone/>
            </a:pPr>
            <a:r>
              <a:rPr lang="en-US" sz="2800" smtClean="0"/>
              <a:t>Nhóm Row Columns</a:t>
            </a:r>
          </a:p>
          <a:p>
            <a:pPr lvl="1">
              <a:buFont typeface="Wingdings" pitchFamily="2" charset="2"/>
              <a:buChar char="q"/>
            </a:pPr>
            <a:r>
              <a:rPr lang="en-US" sz="2500" b="1" smtClean="0"/>
              <a:t>Insert above</a:t>
            </a:r>
            <a:r>
              <a:rPr lang="en-US" sz="2500" smtClean="0"/>
              <a:t>: Thêm 1 hàng ở phía trên</a:t>
            </a:r>
          </a:p>
          <a:p>
            <a:pPr lvl="1">
              <a:buFont typeface="Wingdings" pitchFamily="2" charset="2"/>
              <a:buChar char="q"/>
            </a:pPr>
            <a:r>
              <a:rPr lang="en-US" sz="2500" b="1" smtClean="0"/>
              <a:t>Insert below</a:t>
            </a:r>
            <a:r>
              <a:rPr lang="en-US" sz="2500" smtClean="0"/>
              <a:t>: thêm 1 hàng dưới</a:t>
            </a:r>
          </a:p>
          <a:p>
            <a:pPr lvl="1">
              <a:buFont typeface="Wingdings" pitchFamily="2" charset="2"/>
              <a:buChar char="q"/>
            </a:pPr>
            <a:r>
              <a:rPr lang="en-US" sz="2500" b="1" smtClean="0"/>
              <a:t>Insert left</a:t>
            </a:r>
            <a:r>
              <a:rPr lang="en-US" sz="2500" smtClean="0"/>
              <a:t>: thêm 1 cột sang trái</a:t>
            </a:r>
          </a:p>
          <a:p>
            <a:pPr lvl="1">
              <a:buFont typeface="Wingdings" pitchFamily="2" charset="2"/>
              <a:buChar char="q"/>
            </a:pPr>
            <a:r>
              <a:rPr lang="en-US" sz="2500" b="1" smtClean="0"/>
              <a:t>Insert right</a:t>
            </a:r>
            <a:r>
              <a:rPr lang="en-US" sz="2500" smtClean="0"/>
              <a:t>: thêm 1 cột sang phải</a:t>
            </a:r>
          </a:p>
          <a:p>
            <a:pPr lvl="1">
              <a:buFont typeface="Wingdings" pitchFamily="2" charset="2"/>
              <a:buChar char="q"/>
            </a:pPr>
            <a:r>
              <a:rPr lang="en-US" sz="2500" b="1" smtClean="0"/>
              <a:t>Delete</a:t>
            </a:r>
            <a:r>
              <a:rPr lang="en-US" sz="2500" smtClean="0"/>
              <a:t>:</a:t>
            </a:r>
          </a:p>
          <a:p>
            <a:pPr lvl="2">
              <a:buFont typeface="Courier New" pitchFamily="49" charset="0"/>
              <a:buChar char="o"/>
            </a:pPr>
            <a:r>
              <a:rPr lang="en-US" b="1" smtClean="0"/>
              <a:t>Delete cells</a:t>
            </a:r>
            <a:r>
              <a:rPr lang="en-US" smtClean="0"/>
              <a:t>: xóa ô</a:t>
            </a:r>
          </a:p>
          <a:p>
            <a:pPr lvl="2">
              <a:buFont typeface="Courier New" pitchFamily="49" charset="0"/>
              <a:buChar char="o"/>
            </a:pPr>
            <a:r>
              <a:rPr lang="en-US" b="1" smtClean="0"/>
              <a:t>Delete columns</a:t>
            </a:r>
            <a:r>
              <a:rPr lang="en-US" smtClean="0"/>
              <a:t>: xóa cột</a:t>
            </a:r>
          </a:p>
          <a:p>
            <a:pPr lvl="2">
              <a:buFont typeface="Courier New" pitchFamily="49" charset="0"/>
              <a:buChar char="o"/>
            </a:pPr>
            <a:r>
              <a:rPr lang="en-US" b="1" smtClean="0"/>
              <a:t>Delete row</a:t>
            </a:r>
            <a:r>
              <a:rPr lang="en-US" smtClean="0"/>
              <a:t>: xóa hàng</a:t>
            </a:r>
          </a:p>
          <a:p>
            <a:pPr lvl="2">
              <a:buFont typeface="Courier New" pitchFamily="49" charset="0"/>
              <a:buChar char="o"/>
            </a:pPr>
            <a:r>
              <a:rPr lang="en-US" b="1" smtClean="0"/>
              <a:t>Delete table</a:t>
            </a:r>
            <a:r>
              <a:rPr lang="en-US" smtClean="0"/>
              <a:t>: xóa bảng</a:t>
            </a:r>
          </a:p>
        </p:txBody>
      </p:sp>
      <p:pic>
        <p:nvPicPr>
          <p:cNvPr id="614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1444" t="3942" r="71758" b="72357"/>
          <a:stretch/>
        </p:blipFill>
        <p:spPr bwMode="auto">
          <a:xfrm>
            <a:off x="5410200" y="1676400"/>
            <a:ext cx="3187700" cy="25286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410200" y="4205050"/>
            <a:ext cx="31877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Group Row Columns</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265834103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147"/>
                                        </p:tgtEl>
                                        <p:attrNameLst>
                                          <p:attrName>style.visibility</p:attrName>
                                        </p:attrNameLst>
                                      </p:cBhvr>
                                      <p:to>
                                        <p:strVal val="visible"/>
                                      </p:to>
                                    </p:set>
                                    <p:animEffect transition="in" filter="fade">
                                      <p:cBhvr>
                                        <p:cTn id="25" dur="500"/>
                                        <p:tgtEl>
                                          <p:spTgt spid="614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barn(inVertical)">
                                      <p:cBhvr>
                                        <p:cTn id="33" dur="5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wheel(1)">
                                      <p:cBhvr>
                                        <p:cTn id="44" dur="2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500"/>
                                        <p:tgtEl>
                                          <p:spTgt spid="3">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wipe(down)">
                                      <p:cBhvr>
                                        <p:cTn id="61" dur="580">
                                          <p:stCondLst>
                                            <p:cond delay="0"/>
                                          </p:stCondLst>
                                        </p:cTn>
                                        <p:tgtEl>
                                          <p:spTgt spid="3">
                                            <p:txEl>
                                              <p:pRg st="8" end="8"/>
                                            </p:txEl>
                                          </p:spTgt>
                                        </p:tgtEl>
                                      </p:cBhvr>
                                    </p:animEffect>
                                    <p:anim calcmode="lin" valueType="num">
                                      <p:cBhvr>
                                        <p:cTn id="62"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8" end="8"/>
                                            </p:txEl>
                                          </p:spTgt>
                                        </p:tgtEl>
                                      </p:cBhvr>
                                      <p:to x="100000" y="60000"/>
                                    </p:animScale>
                                    <p:animScale>
                                      <p:cBhvr>
                                        <p:cTn id="68" dur="166" decel="50000">
                                          <p:stCondLst>
                                            <p:cond delay="676"/>
                                          </p:stCondLst>
                                        </p:cTn>
                                        <p:tgtEl>
                                          <p:spTgt spid="3">
                                            <p:txEl>
                                              <p:pRg st="8" end="8"/>
                                            </p:txEl>
                                          </p:spTgt>
                                        </p:tgtEl>
                                      </p:cBhvr>
                                      <p:to x="100000" y="100000"/>
                                    </p:animScale>
                                    <p:animScale>
                                      <p:cBhvr>
                                        <p:cTn id="69" dur="26">
                                          <p:stCondLst>
                                            <p:cond delay="1312"/>
                                          </p:stCondLst>
                                        </p:cTn>
                                        <p:tgtEl>
                                          <p:spTgt spid="3">
                                            <p:txEl>
                                              <p:pRg st="8" end="8"/>
                                            </p:txEl>
                                          </p:spTgt>
                                        </p:tgtEl>
                                      </p:cBhvr>
                                      <p:to x="100000" y="80000"/>
                                    </p:animScale>
                                    <p:animScale>
                                      <p:cBhvr>
                                        <p:cTn id="70" dur="166" decel="50000">
                                          <p:stCondLst>
                                            <p:cond delay="1338"/>
                                          </p:stCondLst>
                                        </p:cTn>
                                        <p:tgtEl>
                                          <p:spTgt spid="3">
                                            <p:txEl>
                                              <p:pRg st="8" end="8"/>
                                            </p:txEl>
                                          </p:spTgt>
                                        </p:tgtEl>
                                      </p:cBhvr>
                                      <p:to x="100000" y="100000"/>
                                    </p:animScale>
                                    <p:animScale>
                                      <p:cBhvr>
                                        <p:cTn id="71" dur="26">
                                          <p:stCondLst>
                                            <p:cond delay="1642"/>
                                          </p:stCondLst>
                                        </p:cTn>
                                        <p:tgtEl>
                                          <p:spTgt spid="3">
                                            <p:txEl>
                                              <p:pRg st="8" end="8"/>
                                            </p:txEl>
                                          </p:spTgt>
                                        </p:tgtEl>
                                      </p:cBhvr>
                                      <p:to x="100000" y="90000"/>
                                    </p:animScale>
                                    <p:animScale>
                                      <p:cBhvr>
                                        <p:cTn id="72" dur="166" decel="50000">
                                          <p:stCondLst>
                                            <p:cond delay="1668"/>
                                          </p:stCondLst>
                                        </p:cTn>
                                        <p:tgtEl>
                                          <p:spTgt spid="3">
                                            <p:txEl>
                                              <p:pRg st="8" end="8"/>
                                            </p:txEl>
                                          </p:spTgt>
                                        </p:tgtEl>
                                      </p:cBhvr>
                                      <p:to x="100000" y="100000"/>
                                    </p:animScale>
                                    <p:animScale>
                                      <p:cBhvr>
                                        <p:cTn id="73" dur="26">
                                          <p:stCondLst>
                                            <p:cond delay="1808"/>
                                          </p:stCondLst>
                                        </p:cTn>
                                        <p:tgtEl>
                                          <p:spTgt spid="3">
                                            <p:txEl>
                                              <p:pRg st="8" end="8"/>
                                            </p:txEl>
                                          </p:spTgt>
                                        </p:tgtEl>
                                      </p:cBhvr>
                                      <p:to x="100000" y="95000"/>
                                    </p:animScale>
                                    <p:animScale>
                                      <p:cBhvr>
                                        <p:cTn id="74" dur="166" decel="50000">
                                          <p:stCondLst>
                                            <p:cond delay="1834"/>
                                          </p:stCondLst>
                                        </p:cTn>
                                        <p:tgtEl>
                                          <p:spTgt spid="3">
                                            <p:txEl>
                                              <p:pRg st="8" end="8"/>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calcmode="lin" valueType="num">
                                      <p:cBhvr>
                                        <p:cTn id="79"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80"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81" dur="500"/>
                                        <p:tgtEl>
                                          <p:spTgt spid="3">
                                            <p:txEl>
                                              <p:pRg st="9" end="9"/>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3">
                                            <p:txEl>
                                              <p:pRg st="10" end="10"/>
                                            </p:txEl>
                                          </p:spTgt>
                                        </p:tgtEl>
                                        <p:attrNameLst>
                                          <p:attrName>style.visibility</p:attrName>
                                        </p:attrNameLst>
                                      </p:cBhvr>
                                      <p:to>
                                        <p:strVal val="visible"/>
                                      </p:to>
                                    </p:set>
                                    <p:animEffect transition="in" filter="fade">
                                      <p:cBhvr>
                                        <p:cTn id="86" dur="1000"/>
                                        <p:tgtEl>
                                          <p:spTgt spid="3">
                                            <p:txEl>
                                              <p:pRg st="10" end="10"/>
                                            </p:txEl>
                                          </p:spTgt>
                                        </p:tgtEl>
                                      </p:cBhvr>
                                    </p:animEffect>
                                    <p:anim calcmode="lin" valueType="num">
                                      <p:cBhvr>
                                        <p:cTn id="87"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88"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nodeType="clickEffect">
                                  <p:stCondLst>
                                    <p:cond delay="0"/>
                                  </p:stCondLst>
                                  <p:childTnLst>
                                    <p:set>
                                      <p:cBhvr>
                                        <p:cTn id="92"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93"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3.2 Hiệu chỉnh bảng (tt)</a:t>
            </a:r>
          </a:p>
        </p:txBody>
      </p:sp>
      <p:sp>
        <p:nvSpPr>
          <p:cNvPr id="3" name="Content Placeholder 2"/>
          <p:cNvSpPr>
            <a:spLocks noGrp="1"/>
          </p:cNvSpPr>
          <p:nvPr>
            <p:ph idx="1"/>
          </p:nvPr>
        </p:nvSpPr>
        <p:spPr>
          <a:xfrm>
            <a:off x="457200" y="1600200"/>
            <a:ext cx="5638800" cy="4525963"/>
          </a:xfrm>
        </p:spPr>
        <p:txBody>
          <a:bodyPr/>
          <a:lstStyle/>
          <a:p>
            <a:pPr marL="0" indent="0">
              <a:buNone/>
            </a:pPr>
            <a:r>
              <a:rPr lang="en-US" sz="2800" b="1" smtClean="0"/>
              <a:t>3.2.4 Trộn và tách ô bảng</a:t>
            </a:r>
          </a:p>
          <a:p>
            <a:pPr marL="0" indent="406400">
              <a:buNone/>
            </a:pPr>
            <a:r>
              <a:rPr lang="en-US" sz="2400" smtClean="0"/>
              <a:t>Trong nhóm Merge</a:t>
            </a:r>
          </a:p>
          <a:p>
            <a:pPr marL="0" indent="0">
              <a:buNone/>
            </a:pPr>
            <a:r>
              <a:rPr lang="en-US" sz="2400" smtClean="0"/>
              <a:t>Trộn ô: Bôi đen số ô cần trộn</a:t>
            </a:r>
          </a:p>
          <a:p>
            <a:pPr lvl="1">
              <a:buFont typeface="Courier New" pitchFamily="49" charset="0"/>
              <a:buChar char="o"/>
            </a:pPr>
            <a:r>
              <a:rPr lang="en-US" sz="2400" smtClean="0"/>
              <a:t>Vào </a:t>
            </a:r>
            <a:r>
              <a:rPr lang="en-US" sz="2400" b="1" smtClean="0"/>
              <a:t>layout</a:t>
            </a:r>
            <a:r>
              <a:rPr lang="en-US" sz="2400" smtClean="0"/>
              <a:t> -&gt; merge cells</a:t>
            </a:r>
          </a:p>
          <a:p>
            <a:pPr marL="0" indent="0">
              <a:buNone/>
            </a:pPr>
            <a:r>
              <a:rPr lang="en-US" sz="2400" smtClean="0"/>
              <a:t>Tách ô: Kích vào ô cần tách</a:t>
            </a:r>
          </a:p>
          <a:p>
            <a:pPr lvl="1">
              <a:buFont typeface="Courier New" pitchFamily="49" charset="0"/>
              <a:buChar char="o"/>
            </a:pPr>
            <a:r>
              <a:rPr lang="en-US" sz="2400" smtClean="0"/>
              <a:t>Vào </a:t>
            </a:r>
            <a:r>
              <a:rPr lang="en-US" sz="2400" b="1" smtClean="0"/>
              <a:t>layout</a:t>
            </a:r>
            <a:r>
              <a:rPr lang="en-US" sz="2400" smtClean="0"/>
              <a:t> -&gt; </a:t>
            </a:r>
            <a:r>
              <a:rPr lang="en-US" sz="2400" b="1" smtClean="0"/>
              <a:t>Spilit cells</a:t>
            </a:r>
            <a:r>
              <a:rPr lang="en-US" sz="2400" smtClean="0"/>
              <a:t>: Sau đó chọn số cột hàng muốn tách</a:t>
            </a:r>
          </a:p>
          <a:p>
            <a:pPr lvl="1"/>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800600"/>
            <a:ext cx="7328866" cy="1422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048716"/>
            <a:ext cx="1775883" cy="143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V="1">
            <a:off x="1828800" y="3898900"/>
            <a:ext cx="5207000" cy="163512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8944871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170"/>
                                        </p:tgtEl>
                                        <p:attrNameLst>
                                          <p:attrName>style.visibility</p:attrName>
                                        </p:attrNameLst>
                                      </p:cBhvr>
                                      <p:to>
                                        <p:strVal val="visible"/>
                                      </p:to>
                                    </p:set>
                                    <p:animEffect transition="in" filter="fade">
                                      <p:cBhvr>
                                        <p:cTn id="18" dur="500"/>
                                        <p:tgtEl>
                                          <p:spTgt spid="717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arn(inVertical)">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nodeType="withEffect">
                                  <p:stCondLst>
                                    <p:cond delay="0"/>
                                  </p:stCondLst>
                                  <p:childTnLst>
                                    <p:set>
                                      <p:cBhvr>
                                        <p:cTn id="47" dur="1" fill="hold">
                                          <p:stCondLst>
                                            <p:cond delay="0"/>
                                          </p:stCondLst>
                                        </p:cTn>
                                        <p:tgtEl>
                                          <p:spTgt spid="7171"/>
                                        </p:tgtEl>
                                        <p:attrNameLst>
                                          <p:attrName>style.visibility</p:attrName>
                                        </p:attrNameLst>
                                      </p:cBhvr>
                                      <p:to>
                                        <p:strVal val="visible"/>
                                      </p:to>
                                    </p:set>
                                    <p:anim calcmode="lin" valueType="num">
                                      <p:cBhvr>
                                        <p:cTn id="48" dur="500" fill="hold"/>
                                        <p:tgtEl>
                                          <p:spTgt spid="7171"/>
                                        </p:tgtEl>
                                        <p:attrNameLst>
                                          <p:attrName>ppt_w</p:attrName>
                                        </p:attrNameLst>
                                      </p:cBhvr>
                                      <p:tavLst>
                                        <p:tav tm="0">
                                          <p:val>
                                            <p:fltVal val="0"/>
                                          </p:val>
                                        </p:tav>
                                        <p:tav tm="100000">
                                          <p:val>
                                            <p:strVal val="#ppt_w"/>
                                          </p:val>
                                        </p:tav>
                                      </p:tavLst>
                                    </p:anim>
                                    <p:anim calcmode="lin" valueType="num">
                                      <p:cBhvr>
                                        <p:cTn id="49" dur="500" fill="hold"/>
                                        <p:tgtEl>
                                          <p:spTgt spid="7171"/>
                                        </p:tgtEl>
                                        <p:attrNameLst>
                                          <p:attrName>ppt_h</p:attrName>
                                        </p:attrNameLst>
                                      </p:cBhvr>
                                      <p:tavLst>
                                        <p:tav tm="0">
                                          <p:val>
                                            <p:fltVal val="0"/>
                                          </p:val>
                                        </p:tav>
                                        <p:tav tm="100000">
                                          <p:val>
                                            <p:strVal val="#ppt_h"/>
                                          </p:val>
                                        </p:tav>
                                      </p:tavLst>
                                    </p:anim>
                                    <p:animEffect transition="in" filter="fade">
                                      <p:cBhvr>
                                        <p:cTn id="50"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3.2 Hiệu chỉnh bảng (tt)</a:t>
            </a:r>
          </a:p>
        </p:txBody>
      </p:sp>
      <p:sp>
        <p:nvSpPr>
          <p:cNvPr id="3" name="Content Placeholder 2"/>
          <p:cNvSpPr>
            <a:spLocks noGrp="1"/>
          </p:cNvSpPr>
          <p:nvPr>
            <p:ph idx="1"/>
          </p:nvPr>
        </p:nvSpPr>
        <p:spPr/>
        <p:txBody>
          <a:bodyPr/>
          <a:lstStyle/>
          <a:p>
            <a:pPr marL="0" indent="0">
              <a:buNone/>
            </a:pPr>
            <a:r>
              <a:rPr lang="en-US" sz="2800" b="1" smtClean="0"/>
              <a:t>3.2.4 Canh chỉnh khoảng cách</a:t>
            </a:r>
          </a:p>
          <a:p>
            <a:pPr marL="457200" lvl="1" indent="0">
              <a:buNone/>
            </a:pPr>
            <a:r>
              <a:rPr lang="en-US" sz="2400" smtClean="0"/>
              <a:t>Vào layout -&gt; chọn nhóm </a:t>
            </a:r>
            <a:r>
              <a:rPr lang="en-US" sz="2400" b="1" smtClean="0"/>
              <a:t>Cells size</a:t>
            </a:r>
          </a:p>
          <a:p>
            <a:pPr lvl="1">
              <a:buFont typeface="Courier New" pitchFamily="49" charset="0"/>
              <a:buChar char="o"/>
            </a:pPr>
            <a:r>
              <a:rPr lang="en-US" sz="2000" b="1" smtClean="0"/>
              <a:t>Height</a:t>
            </a:r>
            <a:r>
              <a:rPr lang="en-US" sz="2000" smtClean="0"/>
              <a:t>: Thay đổi chiều cao các hàng</a:t>
            </a:r>
          </a:p>
          <a:p>
            <a:pPr lvl="1">
              <a:buFont typeface="Courier New" pitchFamily="49" charset="0"/>
              <a:buChar char="o"/>
            </a:pPr>
            <a:r>
              <a:rPr lang="en-US" sz="2000" b="1" smtClean="0"/>
              <a:t>Width</a:t>
            </a:r>
            <a:r>
              <a:rPr lang="en-US" sz="2000" smtClean="0"/>
              <a:t>: Thay đổi chiều rộng các cột</a:t>
            </a:r>
          </a:p>
          <a:p>
            <a:pPr lvl="1">
              <a:buFont typeface="Courier New" pitchFamily="49" charset="0"/>
              <a:buChar char="o"/>
            </a:pPr>
            <a:r>
              <a:rPr lang="en-US" sz="2000" b="1" smtClean="0"/>
              <a:t>Distribute Rows</a:t>
            </a:r>
            <a:r>
              <a:rPr lang="en-US" sz="2000" smtClean="0"/>
              <a:t>: Dãn đều chiều cao các hàng</a:t>
            </a:r>
          </a:p>
          <a:p>
            <a:pPr lvl="1">
              <a:buFont typeface="Courier New" pitchFamily="49" charset="0"/>
              <a:buChar char="o"/>
            </a:pPr>
            <a:r>
              <a:rPr lang="en-US" sz="2000" b="1" smtClean="0"/>
              <a:t>Distribute Columns</a:t>
            </a:r>
            <a:r>
              <a:rPr lang="en-US" sz="2000" smtClean="0"/>
              <a:t>: Dãn đều chiều rộng cột</a:t>
            </a:r>
          </a:p>
          <a:p>
            <a:pPr lvl="1"/>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4148138"/>
            <a:ext cx="5527174" cy="14906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363787" y="5638800"/>
            <a:ext cx="2133600" cy="381000"/>
          </a:xfrm>
          <a:prstGeom prst="rect">
            <a:avLst/>
          </a:prstGeom>
          <a:noFill/>
        </p:spPr>
        <p:txBody>
          <a:bodyPr wrap="square" rtlCol="0">
            <a:spAutoFit/>
          </a:bodyPr>
          <a:lstStyle/>
          <a:p>
            <a:pPr algn="ctr"/>
            <a:r>
              <a:rPr lang="en-US" b="1" smtClean="0">
                <a:latin typeface="Times New Roman" pitchFamily="18" charset="0"/>
                <a:cs typeface="Times New Roman" pitchFamily="18" charset="0"/>
              </a:rPr>
              <a:t>Group cells size</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1802763746"/>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anim calcmode="lin" valueType="num">
                                      <p:cBhvr>
                                        <p:cTn id="1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nodeType="clickEffect">
                                  <p:stCondLst>
                                    <p:cond delay="0"/>
                                  </p:stCondLst>
                                  <p:iterate type="lt">
                                    <p:tmPct val="10000"/>
                                  </p:iterate>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4"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xEl>
                                              <p:pRg st="2" end="2"/>
                                            </p:txEl>
                                          </p:spTgt>
                                        </p:tgtEl>
                                      </p:cBhvr>
                                    </p:animEffect>
                                  </p:childTnLst>
                                </p:cTn>
                              </p:par>
                              <p:par>
                                <p:cTn id="27" presetID="41" presetClass="entr" presetSubtype="0" fill="hold" nodeType="withEffect">
                                  <p:stCondLst>
                                    <p:cond delay="0"/>
                                  </p:stCondLst>
                                  <p:iterate type="lt">
                                    <p:tmPct val="10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3" end="3"/>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8"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xEl>
                                              <p:pRg st="4" end="4"/>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p:cTn id="43"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5"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
                                            <p:txEl>
                                              <p:pRg st="5" end="5"/>
                                            </p:txEl>
                                          </p:spTgt>
                                        </p:tgtEl>
                                      </p:cBhvr>
                                    </p:animEffect>
                                  </p:childTnLst>
                                </p:cTn>
                              </p:par>
                              <p:par>
                                <p:cTn id="48" presetID="16" presetClass="entr" presetSubtype="21" fill="hold" nodeType="withEffect">
                                  <p:stCondLst>
                                    <p:cond delay="0"/>
                                  </p:stCondLst>
                                  <p:childTnLst>
                                    <p:set>
                                      <p:cBhvr>
                                        <p:cTn id="49" dur="1" fill="hold">
                                          <p:stCondLst>
                                            <p:cond delay="0"/>
                                          </p:stCondLst>
                                        </p:cTn>
                                        <p:tgtEl>
                                          <p:spTgt spid="8194"/>
                                        </p:tgtEl>
                                        <p:attrNameLst>
                                          <p:attrName>style.visibility</p:attrName>
                                        </p:attrNameLst>
                                      </p:cBhvr>
                                      <p:to>
                                        <p:strVal val="visible"/>
                                      </p:to>
                                    </p:set>
                                    <p:animEffect transition="in" filter="barn(inVertical)">
                                      <p:cBhvr>
                                        <p:cTn id="50" dur="500"/>
                                        <p:tgtEl>
                                          <p:spTgt spid="8194"/>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barn(inVertical)">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dirty="0"/>
              <a:t>1.2 </a:t>
            </a:r>
            <a:r>
              <a:rPr lang="en-US" b="1" dirty="0" err="1"/>
              <a:t>Mở</a:t>
            </a:r>
            <a:r>
              <a:rPr lang="en-US" b="1" dirty="0"/>
              <a:t>/</a:t>
            </a:r>
            <a:r>
              <a:rPr lang="en-US" b="1" dirty="0" err="1"/>
              <a:t>đóng</a:t>
            </a:r>
            <a:r>
              <a:rPr lang="en-US" b="1" dirty="0"/>
              <a:t> Word (</a:t>
            </a:r>
            <a:r>
              <a:rPr lang="en-US" b="1" dirty="0" err="1"/>
              <a:t>tt</a:t>
            </a:r>
            <a:r>
              <a:rPr lang="en-US" b="1" dirty="0"/>
              <a:t>)</a:t>
            </a:r>
          </a:p>
        </p:txBody>
      </p:sp>
      <p:sp>
        <p:nvSpPr>
          <p:cNvPr id="3" name="Content Placeholder 2"/>
          <p:cNvSpPr>
            <a:spLocks noGrp="1"/>
          </p:cNvSpPr>
          <p:nvPr>
            <p:ph idx="1"/>
          </p:nvPr>
        </p:nvSpPr>
        <p:spPr/>
        <p:txBody>
          <a:bodyPr/>
          <a:lstStyle/>
          <a:p>
            <a:pPr marL="0" indent="0">
              <a:buNone/>
            </a:pPr>
            <a:r>
              <a:rPr lang="en-US" sz="2800" b="1" smtClean="0"/>
              <a:t>1.2.3 Thoát khỏi MS Word</a:t>
            </a:r>
          </a:p>
          <a:p>
            <a:pPr lvl="1">
              <a:buFont typeface="Wingdings" pitchFamily="2" charset="2"/>
              <a:buChar char="q"/>
            </a:pPr>
            <a:r>
              <a:rPr lang="en-US" sz="2400" smtClean="0"/>
              <a:t>C1: </a:t>
            </a:r>
            <a:r>
              <a:rPr lang="en-US" sz="2400" b="1" smtClean="0"/>
              <a:t>File</a:t>
            </a:r>
            <a:r>
              <a:rPr lang="en-US" sz="2400" smtClean="0"/>
              <a:t> -&gt; </a:t>
            </a:r>
            <a:r>
              <a:rPr lang="en-US" sz="2400" b="1" smtClean="0"/>
              <a:t>Exit </a:t>
            </a:r>
          </a:p>
          <a:p>
            <a:pPr lvl="1">
              <a:buFont typeface="Wingdings" pitchFamily="2" charset="2"/>
              <a:buChar char="q"/>
            </a:pPr>
            <a:r>
              <a:rPr lang="en-US" sz="2400" smtClean="0"/>
              <a:t>C2: Kích vào biểu tượng close ở góc bên phải cửa sổ làm việc</a:t>
            </a:r>
          </a:p>
          <a:p>
            <a:pPr lvl="1">
              <a:buFont typeface="Wingdings" pitchFamily="2" charset="2"/>
              <a:buChar char="q"/>
            </a:pPr>
            <a:r>
              <a:rPr lang="en-US" sz="2400" smtClean="0"/>
              <a:t>C3: Nhấn </a:t>
            </a:r>
            <a:r>
              <a:rPr lang="en-US" sz="2400" b="1" smtClean="0"/>
              <a:t>Alt</a:t>
            </a:r>
            <a:r>
              <a:rPr lang="en-US" sz="2400" smtClean="0"/>
              <a:t> + </a:t>
            </a:r>
            <a:r>
              <a:rPr lang="en-US" sz="2400" b="1" smtClean="0"/>
              <a:t>F4</a:t>
            </a:r>
          </a:p>
          <a:p>
            <a:pPr marL="0" indent="0">
              <a:buNone/>
            </a:pPr>
            <a:r>
              <a:rPr lang="en-US" sz="2400" i="1">
                <a:solidFill>
                  <a:srgbClr val="FF0000"/>
                </a:solidFill>
              </a:rPr>
              <a:t>Chú ý</a:t>
            </a:r>
            <a:r>
              <a:rPr lang="en-US" sz="2400"/>
              <a:t>: Khi đóng mà chưa lưu tập tin vào ổ đĩa thì xuất hiện hộp thông báo</a:t>
            </a:r>
          </a:p>
          <a:p>
            <a:pPr marL="0" indent="0">
              <a:buNone/>
            </a:pPr>
            <a:endParaRPr lang="en-US"/>
          </a:p>
          <a:p>
            <a:pPr marL="57150" indent="0">
              <a:buNone/>
            </a:pPr>
            <a:endParaRPr lang="en-US" b="1"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959100"/>
            <a:ext cx="685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4300" y="4267200"/>
            <a:ext cx="4620854" cy="14838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flipV="1">
            <a:off x="2438400" y="5514545"/>
            <a:ext cx="1066800" cy="4191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flipV="1">
            <a:off x="4939327" y="5547880"/>
            <a:ext cx="0" cy="4953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flipH="1">
            <a:off x="6374576" y="5381195"/>
            <a:ext cx="1169224"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1474168" y="5751731"/>
            <a:ext cx="1066800" cy="369332"/>
          </a:xfrm>
          <a:prstGeom prst="rect">
            <a:avLst/>
          </a:prstGeom>
          <a:noFill/>
        </p:spPr>
        <p:txBody>
          <a:bodyPr wrap="square" rtlCol="0">
            <a:spAutoFit/>
          </a:bodyPr>
          <a:lstStyle/>
          <a:p>
            <a:r>
              <a:rPr lang="en-US" smtClean="0">
                <a:latin typeface="Times New Roman" pitchFamily="18" charset="0"/>
                <a:cs typeface="Times New Roman" pitchFamily="18" charset="0"/>
              </a:rPr>
              <a:t>Lưu lại</a:t>
            </a:r>
            <a:endParaRPr lang="en-US">
              <a:latin typeface="Times New Roman" pitchFamily="18" charset="0"/>
              <a:cs typeface="Times New Roman" pitchFamily="18" charset="0"/>
            </a:endParaRPr>
          </a:p>
        </p:txBody>
      </p:sp>
      <p:sp>
        <p:nvSpPr>
          <p:cNvPr id="12" name="TextBox 11"/>
          <p:cNvSpPr txBox="1"/>
          <p:nvPr/>
        </p:nvSpPr>
        <p:spPr>
          <a:xfrm>
            <a:off x="3559211" y="5933645"/>
            <a:ext cx="2811032" cy="369332"/>
          </a:xfrm>
          <a:prstGeom prst="rect">
            <a:avLst/>
          </a:prstGeom>
          <a:noFill/>
        </p:spPr>
        <p:txBody>
          <a:bodyPr wrap="square" rtlCol="0">
            <a:spAutoFit/>
          </a:bodyPr>
          <a:lstStyle/>
          <a:p>
            <a:r>
              <a:rPr lang="en-US" smtClean="0">
                <a:latin typeface="Times New Roman" pitchFamily="18" charset="0"/>
                <a:cs typeface="Times New Roman" pitchFamily="18" charset="0"/>
              </a:rPr>
              <a:t>Không muốn lưu và đóng</a:t>
            </a:r>
            <a:endParaRPr lang="en-US">
              <a:latin typeface="Times New Roman" pitchFamily="18" charset="0"/>
              <a:cs typeface="Times New Roman" pitchFamily="18" charset="0"/>
            </a:endParaRPr>
          </a:p>
        </p:txBody>
      </p:sp>
      <p:sp>
        <p:nvSpPr>
          <p:cNvPr id="13" name="TextBox 12"/>
          <p:cNvSpPr txBox="1"/>
          <p:nvPr/>
        </p:nvSpPr>
        <p:spPr>
          <a:xfrm>
            <a:off x="7391400" y="5145213"/>
            <a:ext cx="1447800" cy="369332"/>
          </a:xfrm>
          <a:prstGeom prst="rect">
            <a:avLst/>
          </a:prstGeom>
          <a:noFill/>
        </p:spPr>
        <p:txBody>
          <a:bodyPr wrap="square" rtlCol="0">
            <a:spAutoFit/>
          </a:bodyPr>
          <a:lstStyle/>
          <a:p>
            <a:r>
              <a:rPr lang="en-US" smtClean="0">
                <a:latin typeface="Times New Roman" pitchFamily="18" charset="0"/>
                <a:cs typeface="Times New Roman" pitchFamily="18" charset="0"/>
              </a:rPr>
              <a:t>Từ chối đóng</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1764537123"/>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wipe(down)">
                                      <p:cBhvr>
                                        <p:cTn id="22" dur="500"/>
                                        <p:tgtEl>
                                          <p:spTgt spid="30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3.2 Hiệu chỉnh bảng (tt)</a:t>
            </a:r>
          </a:p>
        </p:txBody>
      </p:sp>
      <p:sp>
        <p:nvSpPr>
          <p:cNvPr id="3" name="Content Placeholder 2"/>
          <p:cNvSpPr>
            <a:spLocks noGrp="1"/>
          </p:cNvSpPr>
          <p:nvPr>
            <p:ph idx="1"/>
          </p:nvPr>
        </p:nvSpPr>
        <p:spPr/>
        <p:txBody>
          <a:bodyPr/>
          <a:lstStyle/>
          <a:p>
            <a:pPr marL="0" indent="0">
              <a:buNone/>
            </a:pPr>
            <a:r>
              <a:rPr lang="en-US" sz="2800" b="1" smtClean="0"/>
              <a:t>3.2.5 Canh lề trong ô</a:t>
            </a:r>
          </a:p>
          <a:p>
            <a:pPr lvl="1">
              <a:buFont typeface="Courier New" pitchFamily="49" charset="0"/>
              <a:buChar char="o"/>
            </a:pPr>
            <a:r>
              <a:rPr lang="en-US" sz="2400" smtClean="0"/>
              <a:t>Vào </a:t>
            </a:r>
            <a:r>
              <a:rPr lang="en-US" sz="2400" b="1" smtClean="0"/>
              <a:t>layout</a:t>
            </a:r>
            <a:r>
              <a:rPr lang="en-US" sz="2400" smtClean="0"/>
              <a:t> -&gt; nhóm </a:t>
            </a:r>
            <a:r>
              <a:rPr lang="en-US" sz="2400" b="1" smtClean="0"/>
              <a:t>Alignment</a:t>
            </a:r>
          </a:p>
          <a:p>
            <a:pPr lvl="1"/>
            <a:endParaRPr lang="en-US" b="1"/>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245802"/>
            <a:ext cx="3752850" cy="2376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781425" y="5622607"/>
            <a:ext cx="2590800" cy="366395"/>
          </a:xfrm>
          <a:prstGeom prst="rect">
            <a:avLst/>
          </a:prstGeom>
          <a:noFill/>
        </p:spPr>
        <p:txBody>
          <a:bodyPr wrap="square" rtlCol="0">
            <a:spAutoFit/>
          </a:bodyPr>
          <a:lstStyle/>
          <a:p>
            <a:pPr algn="ctr"/>
            <a:r>
              <a:rPr lang="en-US" b="1" smtClean="0">
                <a:latin typeface="Times New Roman" pitchFamily="18" charset="0"/>
                <a:cs typeface="Times New Roman" pitchFamily="18" charset="0"/>
              </a:rPr>
              <a:t>Group Alignment</a:t>
            </a:r>
            <a:endParaRPr lang="en-US" b="1">
              <a:latin typeface="Times New Roman" pitchFamily="18" charset="0"/>
              <a:cs typeface="Times New Roman" pitchFamily="18" charset="0"/>
            </a:endParaRPr>
          </a:p>
        </p:txBody>
      </p:sp>
      <p:sp>
        <p:nvSpPr>
          <p:cNvPr id="11" name="TextBox 10"/>
          <p:cNvSpPr txBox="1"/>
          <p:nvPr/>
        </p:nvSpPr>
        <p:spPr>
          <a:xfrm>
            <a:off x="533400" y="3352800"/>
            <a:ext cx="2057400" cy="369332"/>
          </a:xfrm>
          <a:prstGeom prst="rect">
            <a:avLst/>
          </a:prstGeom>
          <a:noFill/>
        </p:spPr>
        <p:txBody>
          <a:bodyPr wrap="square" rtlCol="0">
            <a:spAutoFit/>
          </a:bodyPr>
          <a:lstStyle/>
          <a:p>
            <a:r>
              <a:rPr lang="en-US" b="1" dirty="0" err="1" smtClean="0">
                <a:latin typeface="Times New Roman" pitchFamily="18" charset="0"/>
                <a:cs typeface="Times New Roman" pitchFamily="18" charset="0"/>
              </a:rPr>
              <a:t>Canh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lề</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trong</a:t>
            </a:r>
            <a:r>
              <a:rPr lang="en-US" b="1" dirty="0" smtClean="0">
                <a:latin typeface="Times New Roman" pitchFamily="18" charset="0"/>
                <a:cs typeface="Times New Roman" pitchFamily="18" charset="0"/>
              </a:rPr>
              <a:t> ô</a:t>
            </a:r>
            <a:endParaRPr lang="en-US" b="1" dirty="0">
              <a:latin typeface="Times New Roman" pitchFamily="18" charset="0"/>
              <a:cs typeface="Times New Roman" pitchFamily="18" charset="0"/>
            </a:endParaRPr>
          </a:p>
        </p:txBody>
      </p:sp>
      <p:sp>
        <p:nvSpPr>
          <p:cNvPr id="13" name="TextBox 12"/>
          <p:cNvSpPr txBox="1"/>
          <p:nvPr/>
        </p:nvSpPr>
        <p:spPr>
          <a:xfrm>
            <a:off x="4057650" y="2635766"/>
            <a:ext cx="2743200" cy="369332"/>
          </a:xfrm>
          <a:prstGeom prst="rect">
            <a:avLst/>
          </a:prstGeom>
          <a:noFill/>
        </p:spPr>
        <p:txBody>
          <a:bodyPr wrap="square" rtlCol="0">
            <a:spAutoFit/>
          </a:bodyPr>
          <a:lstStyle/>
          <a:p>
            <a:r>
              <a:rPr lang="en-US" b="1" dirty="0" err="1" smtClean="0">
                <a:latin typeface="Times New Roman" pitchFamily="18" charset="0"/>
                <a:cs typeface="Times New Roman" pitchFamily="18" charset="0"/>
              </a:rPr>
              <a:t>Xoay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chữ</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các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hướng</a:t>
            </a:r>
            <a:endParaRPr lang="en-US" b="1" dirty="0">
              <a:latin typeface="Times New Roman" pitchFamily="18" charset="0"/>
              <a:cs typeface="Times New Roman" pitchFamily="18" charset="0"/>
            </a:endParaRPr>
          </a:p>
        </p:txBody>
      </p:sp>
      <p:cxnSp>
        <p:nvCxnSpPr>
          <p:cNvPr id="14" name="Straight Arrow Connector 13"/>
          <p:cNvCxnSpPr>
            <a:stCxn id="11" idx="2"/>
          </p:cNvCxnSpPr>
          <p:nvPr/>
        </p:nvCxnSpPr>
        <p:spPr>
          <a:xfrm>
            <a:off x="1562100" y="3722132"/>
            <a:ext cx="1638300" cy="54506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a:off x="5076825" y="2992398"/>
            <a:ext cx="0" cy="81760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9523191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4. Style</a:t>
            </a:r>
          </a:p>
        </p:txBody>
      </p:sp>
      <p:sp>
        <p:nvSpPr>
          <p:cNvPr id="3" name="Content Placeholder 2"/>
          <p:cNvSpPr>
            <a:spLocks noGrp="1"/>
          </p:cNvSpPr>
          <p:nvPr>
            <p:ph idx="1"/>
          </p:nvPr>
        </p:nvSpPr>
        <p:spPr>
          <a:xfrm>
            <a:off x="457200" y="1600201"/>
            <a:ext cx="8229600" cy="4261365"/>
          </a:xfrm>
        </p:spPr>
        <p:txBody>
          <a:bodyPr>
            <a:noAutofit/>
          </a:bodyPr>
          <a:lstStyle/>
          <a:p>
            <a:pPr>
              <a:buFont typeface="Courier New" pitchFamily="49" charset="0"/>
              <a:buChar char="o"/>
            </a:pPr>
            <a:r>
              <a:rPr lang="en-US" sz="2400" smtClean="0"/>
              <a:t>Khái niệm Style</a:t>
            </a:r>
          </a:p>
          <a:p>
            <a:pPr>
              <a:buFont typeface="Courier New" pitchFamily="49" charset="0"/>
              <a:buChar char="o"/>
            </a:pPr>
            <a:r>
              <a:rPr lang="en-US" sz="2400" smtClean="0"/>
              <a:t>Tạo Style</a:t>
            </a:r>
          </a:p>
          <a:p>
            <a:pPr>
              <a:buFont typeface="Courier New" pitchFamily="49" charset="0"/>
              <a:buChar char="o"/>
            </a:pPr>
            <a:r>
              <a:rPr lang="en-US" sz="2400" smtClean="0"/>
              <a:t>Gán &amp; Sửa Style</a:t>
            </a:r>
          </a:p>
          <a:p>
            <a:pPr>
              <a:buFont typeface="Courier New" pitchFamily="49" charset="0"/>
              <a:buChar char="o"/>
            </a:pPr>
            <a:r>
              <a:rPr lang="en-US" sz="2400" smtClean="0"/>
              <a:t>Mục lục</a:t>
            </a:r>
          </a:p>
          <a:p>
            <a:pPr>
              <a:buFont typeface="Courier New" pitchFamily="49" charset="0"/>
              <a:buChar char="o"/>
            </a:pPr>
            <a:r>
              <a:rPr lang="en-US" sz="2400" smtClean="0"/>
              <a:t>Đầu trang/ Cuối trang</a:t>
            </a:r>
          </a:p>
          <a:p>
            <a:pPr>
              <a:buFont typeface="Courier New" pitchFamily="49" charset="0"/>
              <a:buChar char="o"/>
            </a:pPr>
            <a:r>
              <a:rPr lang="en-US" sz="2400" smtClean="0"/>
              <a:t>Chú thích</a:t>
            </a:r>
          </a:p>
          <a:p>
            <a:pPr>
              <a:buFont typeface="Courier New" pitchFamily="49" charset="0"/>
              <a:buChar char="o"/>
            </a:pPr>
            <a:endParaRPr lang="en-US" sz="2400"/>
          </a:p>
        </p:txBody>
      </p:sp>
    </p:spTree>
    <p:extLst>
      <p:ext uri="{BB962C8B-B14F-4D97-AF65-F5344CB8AC3E}">
        <p14:creationId xmlns:p14="http://schemas.microsoft.com/office/powerpoint/2010/main" val="231199853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4.1 Khái niệm Style</a:t>
            </a:r>
          </a:p>
        </p:txBody>
      </p:sp>
      <p:sp>
        <p:nvSpPr>
          <p:cNvPr id="3" name="Content Placeholder 2"/>
          <p:cNvSpPr>
            <a:spLocks noGrp="1"/>
          </p:cNvSpPr>
          <p:nvPr>
            <p:ph idx="1"/>
          </p:nvPr>
        </p:nvSpPr>
        <p:spPr>
          <a:xfrm>
            <a:off x="457200" y="1600201"/>
            <a:ext cx="8229600" cy="2209799"/>
          </a:xfrm>
        </p:spPr>
        <p:txBody>
          <a:bodyPr>
            <a:noAutofit/>
          </a:bodyPr>
          <a:lstStyle/>
          <a:p>
            <a:pPr marL="0" indent="457200">
              <a:buNone/>
            </a:pPr>
            <a:r>
              <a:rPr lang="en-US" sz="2400" smtClean="0"/>
              <a:t>Style là tập hợp các định dạng được tạo trước và có một tên. Nó có thể áp dụng cho đoạn, cho ký tự hoặc cả hai. Word có sẵn các style mặc định (Normal, heading1, heading2...), người dùng có thể định nghĩa thêm style. Các style được chứa trong group style của tab Home</a:t>
            </a:r>
            <a:endParaRPr lang="en-US" sz="240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3349" b="60845"/>
          <a:stretch/>
        </p:blipFill>
        <p:spPr bwMode="auto">
          <a:xfrm>
            <a:off x="914400" y="3810000"/>
            <a:ext cx="7048500" cy="17907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105150" y="5676900"/>
            <a:ext cx="26670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Group style</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158725574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500"/>
                                        <p:tgtEl>
                                          <p:spTgt spid="205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4.2 Tạo style</a:t>
            </a:r>
          </a:p>
        </p:txBody>
      </p:sp>
      <p:sp>
        <p:nvSpPr>
          <p:cNvPr id="3" name="Content Placeholder 2"/>
          <p:cNvSpPr>
            <a:spLocks noGrp="1"/>
          </p:cNvSpPr>
          <p:nvPr>
            <p:ph idx="1"/>
          </p:nvPr>
        </p:nvSpPr>
        <p:spPr>
          <a:xfrm>
            <a:off x="457200" y="1600200"/>
            <a:ext cx="4550898" cy="4495799"/>
          </a:xfrm>
        </p:spPr>
        <p:txBody>
          <a:bodyPr>
            <a:normAutofit lnSpcReduction="10000"/>
          </a:bodyPr>
          <a:lstStyle/>
          <a:p>
            <a:pPr marL="0" indent="0">
              <a:buNone/>
            </a:pPr>
            <a:r>
              <a:rPr lang="en-US" sz="2800" b="1" smtClean="0"/>
              <a:t>Cách tạo Style</a:t>
            </a:r>
          </a:p>
          <a:p>
            <a:pPr marL="565150" lvl="1">
              <a:buFont typeface="Courier New" pitchFamily="49" charset="0"/>
              <a:buChar char="o"/>
            </a:pPr>
            <a:r>
              <a:rPr lang="en-US" sz="2400" smtClean="0"/>
              <a:t>Định dạng cho khối văn bản</a:t>
            </a:r>
          </a:p>
          <a:p>
            <a:pPr marL="565150" lvl="1">
              <a:buFont typeface="Courier New" pitchFamily="49" charset="0"/>
              <a:buChar char="o"/>
            </a:pPr>
            <a:r>
              <a:rPr lang="en-US" sz="2400" smtClean="0"/>
              <a:t>Chọn khối văn bản vừa định dạng</a:t>
            </a:r>
          </a:p>
          <a:p>
            <a:pPr marL="565150" lvl="1">
              <a:buFont typeface="Courier New" pitchFamily="49" charset="0"/>
              <a:buChar char="o"/>
            </a:pPr>
            <a:r>
              <a:rPr lang="en-US" sz="2400" smtClean="0"/>
              <a:t>Mở rộng Style, chọn Save Selection as a New Quick Style</a:t>
            </a:r>
          </a:p>
          <a:p>
            <a:pPr marL="565150" lvl="1">
              <a:buFont typeface="Courier New" pitchFamily="49" charset="0"/>
              <a:buChar char="o"/>
            </a:pPr>
            <a:r>
              <a:rPr lang="en-US" sz="2400"/>
              <a:t>Nhập tên style trong ô textbox name</a:t>
            </a:r>
          </a:p>
          <a:p>
            <a:pPr marL="565150" lvl="1">
              <a:buFont typeface="Courier New" pitchFamily="49" charset="0"/>
              <a:buChar char="o"/>
            </a:pPr>
            <a:r>
              <a:rPr lang="en-US" sz="2400"/>
              <a:t>Chọn Modify từ </a:t>
            </a:r>
            <a:r>
              <a:rPr lang="en-US" sz="2400" smtClean="0"/>
              <a:t>hộp thoại để hiệu chỉnh style</a:t>
            </a:r>
          </a:p>
          <a:p>
            <a:pPr marL="0" indent="0">
              <a:buNone/>
            </a:pPr>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579" t="6241" r="13403" b="61307"/>
          <a:stretch/>
        </p:blipFill>
        <p:spPr bwMode="auto">
          <a:xfrm>
            <a:off x="5008098" y="1600200"/>
            <a:ext cx="3856502" cy="180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8300" y="4191000"/>
            <a:ext cx="3429000"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a:off x="6172200" y="3505200"/>
            <a:ext cx="0" cy="609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8" name="TextBox 7"/>
          <p:cNvSpPr txBox="1"/>
          <p:nvPr/>
        </p:nvSpPr>
        <p:spPr>
          <a:xfrm>
            <a:off x="6286500" y="3429000"/>
            <a:ext cx="1752600" cy="381000"/>
          </a:xfrm>
          <a:prstGeom prst="rect">
            <a:avLst/>
          </a:prstGeom>
          <a:noFill/>
        </p:spPr>
        <p:txBody>
          <a:bodyPr wrap="square" rtlCol="0">
            <a:spAutoFit/>
          </a:bodyPr>
          <a:lstStyle/>
          <a:p>
            <a:pPr algn="ctr"/>
            <a:r>
              <a:rPr lang="en-US" smtClean="0">
                <a:latin typeface="Times New Roman" pitchFamily="18" charset="0"/>
                <a:cs typeface="Times New Roman" pitchFamily="18" charset="0"/>
              </a:rPr>
              <a:t>Group Style</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1346198524"/>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anim calcmode="lin" valueType="num">
                                      <p:cBhvr>
                                        <p:cTn id="23"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4"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074"/>
                                        </p:tgtEl>
                                        <p:attrNameLst>
                                          <p:attrName>style.visibility</p:attrName>
                                        </p:attrNameLst>
                                      </p:cBhvr>
                                      <p:to>
                                        <p:strVal val="visible"/>
                                      </p:to>
                                    </p:set>
                                    <p:animEffect transition="in" filter="fade">
                                      <p:cBhvr>
                                        <p:cTn id="36" dur="500"/>
                                        <p:tgtEl>
                                          <p:spTgt spid="307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500"/>
                            </p:stCondLst>
                            <p:childTnLst>
                              <p:par>
                                <p:cTn id="46" presetID="53" presetClass="entr" presetSubtype="16" fill="hold" nodeType="afterEffect">
                                  <p:stCondLst>
                                    <p:cond delay="0"/>
                                  </p:stCondLst>
                                  <p:childTnLst>
                                    <p:set>
                                      <p:cBhvr>
                                        <p:cTn id="47" dur="1" fill="hold">
                                          <p:stCondLst>
                                            <p:cond delay="0"/>
                                          </p:stCondLst>
                                        </p:cTn>
                                        <p:tgtEl>
                                          <p:spTgt spid="3075"/>
                                        </p:tgtEl>
                                        <p:attrNameLst>
                                          <p:attrName>style.visibility</p:attrName>
                                        </p:attrNameLst>
                                      </p:cBhvr>
                                      <p:to>
                                        <p:strVal val="visible"/>
                                      </p:to>
                                    </p:set>
                                    <p:anim calcmode="lin" valueType="num">
                                      <p:cBhvr>
                                        <p:cTn id="48" dur="500" fill="hold"/>
                                        <p:tgtEl>
                                          <p:spTgt spid="3075"/>
                                        </p:tgtEl>
                                        <p:attrNameLst>
                                          <p:attrName>ppt_w</p:attrName>
                                        </p:attrNameLst>
                                      </p:cBhvr>
                                      <p:tavLst>
                                        <p:tav tm="0">
                                          <p:val>
                                            <p:fltVal val="0"/>
                                          </p:val>
                                        </p:tav>
                                        <p:tav tm="100000">
                                          <p:val>
                                            <p:strVal val="#ppt_w"/>
                                          </p:val>
                                        </p:tav>
                                      </p:tavLst>
                                    </p:anim>
                                    <p:anim calcmode="lin" valueType="num">
                                      <p:cBhvr>
                                        <p:cTn id="49" dur="500" fill="hold"/>
                                        <p:tgtEl>
                                          <p:spTgt spid="3075"/>
                                        </p:tgtEl>
                                        <p:attrNameLst>
                                          <p:attrName>ppt_h</p:attrName>
                                        </p:attrNameLst>
                                      </p:cBhvr>
                                      <p:tavLst>
                                        <p:tav tm="0">
                                          <p:val>
                                            <p:fltVal val="0"/>
                                          </p:val>
                                        </p:tav>
                                        <p:tav tm="100000">
                                          <p:val>
                                            <p:strVal val="#ppt_h"/>
                                          </p:val>
                                        </p:tav>
                                      </p:tavLst>
                                    </p:anim>
                                    <p:animEffect transition="in" filter="fade">
                                      <p:cBhvr>
                                        <p:cTn id="50" dur="500"/>
                                        <p:tgtEl>
                                          <p:spTgt spid="3075"/>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Effect transition="in" filter="circle(in)">
                                      <p:cBhvr>
                                        <p:cTn id="55" dur="2000"/>
                                        <p:tgtEl>
                                          <p:spTgt spid="3">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Effect transition="in" filter="fade">
                                      <p:cBhvr>
                                        <p:cTn id="60" dur="1000"/>
                                        <p:tgtEl>
                                          <p:spTgt spid="3">
                                            <p:txEl>
                                              <p:pRg st="5" end="5"/>
                                            </p:txEl>
                                          </p:spTgt>
                                        </p:tgtEl>
                                      </p:cBhvr>
                                    </p:animEffect>
                                    <p:anim calcmode="lin" valueType="num">
                                      <p:cBhvr>
                                        <p:cTn id="6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4.2 Tạo style (tt)</a:t>
            </a:r>
          </a:p>
        </p:txBody>
      </p:sp>
      <p:sp>
        <p:nvSpPr>
          <p:cNvPr id="3" name="Content Placeholder 2"/>
          <p:cNvSpPr>
            <a:spLocks noGrp="1"/>
          </p:cNvSpPr>
          <p:nvPr>
            <p:ph idx="1"/>
          </p:nvPr>
        </p:nvSpPr>
        <p:spPr>
          <a:xfrm>
            <a:off x="457200" y="1600201"/>
            <a:ext cx="8234362" cy="533400"/>
          </a:xfrm>
        </p:spPr>
        <p:txBody>
          <a:bodyPr>
            <a:normAutofit/>
          </a:bodyPr>
          <a:lstStyle/>
          <a:p>
            <a:pPr marL="0" indent="0">
              <a:buNone/>
            </a:pPr>
            <a:r>
              <a:rPr lang="en-US" sz="2400" b="1" smtClean="0"/>
              <a:t>Hộp thoại Create New Style from Formatting</a:t>
            </a:r>
          </a:p>
          <a:p>
            <a:pPr marL="0" indent="0">
              <a:buNone/>
            </a:pPr>
            <a:endParaRPr lang="en-US" sz="240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133600"/>
            <a:ext cx="3352800" cy="3687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62000" y="2133600"/>
            <a:ext cx="4343400" cy="3477875"/>
          </a:xfrm>
          <a:prstGeom prst="rect">
            <a:avLst/>
          </a:prstGeom>
          <a:noFill/>
        </p:spPr>
        <p:txBody>
          <a:bodyPr wrap="square" rtlCol="0">
            <a:spAutoFit/>
          </a:bodyPr>
          <a:lstStyle/>
          <a:p>
            <a:pPr marL="342900" indent="-342900">
              <a:buFont typeface="Courier New" pitchFamily="49" charset="0"/>
              <a:buChar char="o"/>
            </a:pPr>
            <a:r>
              <a:rPr lang="en-US" sz="2000" b="1" smtClean="0">
                <a:latin typeface="Times New Roman" pitchFamily="18" charset="0"/>
                <a:cs typeface="Times New Roman" pitchFamily="18" charset="0"/>
              </a:rPr>
              <a:t>Name</a:t>
            </a:r>
            <a:r>
              <a:rPr lang="en-US" sz="2000" smtClean="0">
                <a:latin typeface="Times New Roman" pitchFamily="18" charset="0"/>
                <a:cs typeface="Times New Roman" pitchFamily="18" charset="0"/>
              </a:rPr>
              <a:t>: Nhập tên mới</a:t>
            </a:r>
          </a:p>
          <a:p>
            <a:pPr marL="342900" indent="-342900">
              <a:buFont typeface="Courier New" pitchFamily="49" charset="0"/>
              <a:buChar char="o"/>
            </a:pPr>
            <a:r>
              <a:rPr lang="en-US" sz="2000" b="1" smtClean="0">
                <a:latin typeface="Times New Roman" pitchFamily="18" charset="0"/>
                <a:cs typeface="Times New Roman" pitchFamily="18" charset="0"/>
              </a:rPr>
              <a:t>Style type</a:t>
            </a:r>
            <a:r>
              <a:rPr lang="en-US" sz="2000" smtClean="0">
                <a:latin typeface="Times New Roman" pitchFamily="18" charset="0"/>
                <a:cs typeface="Times New Roman" pitchFamily="18" charset="0"/>
              </a:rPr>
              <a:t>: Chọn loại style</a:t>
            </a:r>
          </a:p>
          <a:p>
            <a:pPr marL="342900" indent="-342900">
              <a:buFont typeface="Courier New" pitchFamily="49" charset="0"/>
              <a:buChar char="o"/>
            </a:pPr>
            <a:r>
              <a:rPr lang="en-US" sz="2000" b="1" smtClean="0">
                <a:latin typeface="Times New Roman" pitchFamily="18" charset="0"/>
                <a:cs typeface="Times New Roman" pitchFamily="18" charset="0"/>
              </a:rPr>
              <a:t>Style based on</a:t>
            </a:r>
            <a:r>
              <a:rPr lang="en-US" sz="2000" smtClean="0">
                <a:latin typeface="Times New Roman" pitchFamily="18" charset="0"/>
                <a:cs typeface="Times New Roman" pitchFamily="18" charset="0"/>
              </a:rPr>
              <a:t>: chọn Style làm cơ sở cho Style đang tạo</a:t>
            </a:r>
          </a:p>
          <a:p>
            <a:pPr marL="342900" indent="-342900">
              <a:buFont typeface="Courier New" pitchFamily="49" charset="0"/>
              <a:buChar char="o"/>
            </a:pPr>
            <a:r>
              <a:rPr lang="en-US" sz="2000" b="1" smtClean="0">
                <a:latin typeface="Times New Roman" pitchFamily="18" charset="0"/>
                <a:cs typeface="Times New Roman" pitchFamily="18" charset="0"/>
              </a:rPr>
              <a:t>Style for following paragraph</a:t>
            </a:r>
            <a:r>
              <a:rPr lang="en-US" sz="2000" smtClean="0">
                <a:latin typeface="Times New Roman" pitchFamily="18" charset="0"/>
                <a:cs typeface="Times New Roman" pitchFamily="18" charset="0"/>
              </a:rPr>
              <a:t>: chọn Style cho đoạn kế tiếp</a:t>
            </a:r>
          </a:p>
          <a:p>
            <a:pPr marL="342900" indent="-342900">
              <a:buFont typeface="Courier New" pitchFamily="49" charset="0"/>
              <a:buChar char="o"/>
            </a:pPr>
            <a:r>
              <a:rPr lang="en-US" sz="2000" b="1" smtClean="0">
                <a:latin typeface="Times New Roman" pitchFamily="18" charset="0"/>
                <a:cs typeface="Times New Roman" pitchFamily="18" charset="0"/>
              </a:rPr>
              <a:t>Formatting</a:t>
            </a:r>
            <a:r>
              <a:rPr lang="en-US" sz="2000" smtClean="0">
                <a:latin typeface="Times New Roman" pitchFamily="18" charset="0"/>
                <a:cs typeface="Times New Roman" pitchFamily="18" charset="0"/>
              </a:rPr>
              <a:t>: Chọn các định dạng cho Style</a:t>
            </a:r>
          </a:p>
          <a:p>
            <a:pPr marL="342900" indent="-342900">
              <a:buFont typeface="Courier New" pitchFamily="49" charset="0"/>
              <a:buChar char="o"/>
            </a:pPr>
            <a:r>
              <a:rPr lang="en-US" sz="2000" smtClean="0">
                <a:latin typeface="Times New Roman" pitchFamily="18" charset="0"/>
                <a:cs typeface="Times New Roman" pitchFamily="18" charset="0"/>
              </a:rPr>
              <a:t>Click nút </a:t>
            </a:r>
            <a:r>
              <a:rPr lang="en-US" sz="2000" b="1" smtClean="0">
                <a:latin typeface="Times New Roman" pitchFamily="18" charset="0"/>
                <a:cs typeface="Times New Roman" pitchFamily="18" charset="0"/>
              </a:rPr>
              <a:t>Format</a:t>
            </a:r>
            <a:r>
              <a:rPr lang="en-US" sz="2000" smtClean="0">
                <a:latin typeface="Times New Roman" pitchFamily="18" charset="0"/>
                <a:cs typeface="Times New Roman" pitchFamily="18" charset="0"/>
              </a:rPr>
              <a:t> cho phép mở rộng các định dạng như: Font, Paragraph, Tabs… để định dạng sâu hơn</a:t>
            </a:r>
          </a:p>
        </p:txBody>
      </p:sp>
    </p:spTree>
    <p:extLst>
      <p:ext uri="{BB962C8B-B14F-4D97-AF65-F5344CB8AC3E}">
        <p14:creationId xmlns:p14="http://schemas.microsoft.com/office/powerpoint/2010/main" val="115752402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cBhvr>
                                        <p:cTn id="15" dur="500" fill="hold"/>
                                        <p:tgtEl>
                                          <p:spTgt spid="4098"/>
                                        </p:tgtEl>
                                        <p:attrNameLst>
                                          <p:attrName>ppt_w</p:attrName>
                                        </p:attrNameLst>
                                      </p:cBhvr>
                                      <p:tavLst>
                                        <p:tav tm="0">
                                          <p:val>
                                            <p:fltVal val="0"/>
                                          </p:val>
                                        </p:tav>
                                        <p:tav tm="100000">
                                          <p:val>
                                            <p:strVal val="#ppt_w"/>
                                          </p:val>
                                        </p:tav>
                                      </p:tavLst>
                                    </p:anim>
                                    <p:anim calcmode="lin" valueType="num">
                                      <p:cBhvr>
                                        <p:cTn id="16" dur="500" fill="hold"/>
                                        <p:tgtEl>
                                          <p:spTgt spid="4098"/>
                                        </p:tgtEl>
                                        <p:attrNameLst>
                                          <p:attrName>ppt_h</p:attrName>
                                        </p:attrNameLst>
                                      </p:cBhvr>
                                      <p:tavLst>
                                        <p:tav tm="0">
                                          <p:val>
                                            <p:fltVal val="0"/>
                                          </p:val>
                                        </p:tav>
                                        <p:tav tm="100000">
                                          <p:val>
                                            <p:strVal val="#ppt_h"/>
                                          </p:val>
                                        </p:tav>
                                      </p:tavLst>
                                    </p:anim>
                                    <p:animEffect transition="in" filter="fade">
                                      <p:cBhvr>
                                        <p:cTn id="17" dur="500"/>
                                        <p:tgtEl>
                                          <p:spTgt spid="4098"/>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nodeType="clickEffect">
                                  <p:stCondLst>
                                    <p:cond delay="0"/>
                                  </p:stCondLst>
                                  <p:iterate type="lt">
                                    <p:tmPct val="10000"/>
                                  </p:iterate>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xEl>
                                              <p:pRg st="0" end="0"/>
                                            </p:txEl>
                                          </p:spTgt>
                                        </p:tgtEl>
                                      </p:cBhvr>
                                    </p:animEffect>
                                  </p:childTnLst>
                                </p:cTn>
                              </p:par>
                              <p:par>
                                <p:cTn id="27" presetID="41" presetClass="entr" presetSubtype="0" fill="hold" nodeType="withEffect">
                                  <p:stCondLst>
                                    <p:cond delay="0"/>
                                  </p:stCondLst>
                                  <p:iterate type="lt">
                                    <p:tmPct val="10000"/>
                                  </p:iterate>
                                  <p:childTnLst>
                                    <p:set>
                                      <p:cBhvr>
                                        <p:cTn id="28" dur="1" fill="hold">
                                          <p:stCondLst>
                                            <p:cond delay="0"/>
                                          </p:stCondLst>
                                        </p:cTn>
                                        <p:tgtEl>
                                          <p:spTgt spid="6">
                                            <p:txEl>
                                              <p:pRg st="1" end="1"/>
                                            </p:txEl>
                                          </p:spTgt>
                                        </p:tgtEl>
                                        <p:attrNameLst>
                                          <p:attrName>style.visibility</p:attrName>
                                        </p:attrNameLst>
                                      </p:cBhvr>
                                      <p:to>
                                        <p:strVal val="visible"/>
                                      </p:to>
                                    </p:set>
                                    <p:anim calcmode="lin" valueType="num">
                                      <p:cBhvr>
                                        <p:cTn id="29"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31"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xEl>
                                              <p:pRg st="1" end="1"/>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6">
                                            <p:txEl>
                                              <p:pRg st="2" end="2"/>
                                            </p:txEl>
                                          </p:spTgt>
                                        </p:tgtEl>
                                        <p:attrNameLst>
                                          <p:attrName>style.visibility</p:attrName>
                                        </p:attrNameLst>
                                      </p:cBhvr>
                                      <p:to>
                                        <p:strVal val="visible"/>
                                      </p:to>
                                    </p:set>
                                    <p:anim calcmode="lin" valueType="num">
                                      <p:cBhvr>
                                        <p:cTn id="36" dur="500" fill="hold"/>
                                        <p:tgtEl>
                                          <p:spTgt spid="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6">
                                            <p:txEl>
                                              <p:pRg st="2" end="2"/>
                                            </p:txEl>
                                          </p:spTgt>
                                        </p:tgtEl>
                                        <p:attrNameLst>
                                          <p:attrName>ppt_y</p:attrName>
                                        </p:attrNameLst>
                                      </p:cBhvr>
                                      <p:tavLst>
                                        <p:tav tm="0">
                                          <p:val>
                                            <p:strVal val="#ppt_y"/>
                                          </p:val>
                                        </p:tav>
                                        <p:tav tm="100000">
                                          <p:val>
                                            <p:strVal val="#ppt_y"/>
                                          </p:val>
                                        </p:tav>
                                      </p:tavLst>
                                    </p:anim>
                                    <p:anim calcmode="lin" valueType="num">
                                      <p:cBhvr>
                                        <p:cTn id="38" dur="500" fill="hold"/>
                                        <p:tgtEl>
                                          <p:spTgt spid="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6">
                                            <p:txEl>
                                              <p:pRg st="2" end="2"/>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6">
                                            <p:txEl>
                                              <p:pRg st="3" end="3"/>
                                            </p:txEl>
                                          </p:spTgt>
                                        </p:tgtEl>
                                        <p:attrNameLst>
                                          <p:attrName>style.visibility</p:attrName>
                                        </p:attrNameLst>
                                      </p:cBhvr>
                                      <p:to>
                                        <p:strVal val="visible"/>
                                      </p:to>
                                    </p:set>
                                    <p:anim calcmode="lin" valueType="num">
                                      <p:cBhvr>
                                        <p:cTn id="43" dur="500" fill="hold"/>
                                        <p:tgtEl>
                                          <p:spTgt spid="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3" end="3"/>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3" end="3"/>
                                            </p:txEl>
                                          </p:spTgt>
                                        </p:tgtEl>
                                      </p:cBhvr>
                                    </p:animEffect>
                                  </p:childTnLst>
                                </p:cTn>
                              </p:par>
                              <p:par>
                                <p:cTn id="48" presetID="41" presetClass="entr" presetSubtype="0" fill="hold" nodeType="withEffect">
                                  <p:stCondLst>
                                    <p:cond delay="0"/>
                                  </p:stCondLst>
                                  <p:iterate type="lt">
                                    <p:tmPct val="10000"/>
                                  </p:iterate>
                                  <p:childTnLst>
                                    <p:set>
                                      <p:cBhvr>
                                        <p:cTn id="49" dur="1" fill="hold">
                                          <p:stCondLst>
                                            <p:cond delay="0"/>
                                          </p:stCondLst>
                                        </p:cTn>
                                        <p:tgtEl>
                                          <p:spTgt spid="6">
                                            <p:txEl>
                                              <p:pRg st="4" end="4"/>
                                            </p:txEl>
                                          </p:spTgt>
                                        </p:tgtEl>
                                        <p:attrNameLst>
                                          <p:attrName>style.visibility</p:attrName>
                                        </p:attrNameLst>
                                      </p:cBhvr>
                                      <p:to>
                                        <p:strVal val="visible"/>
                                      </p:to>
                                    </p:set>
                                    <p:anim calcmode="lin" valueType="num">
                                      <p:cBhvr>
                                        <p:cTn id="50" dur="500" fill="hold"/>
                                        <p:tgtEl>
                                          <p:spTgt spid="6">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xEl>
                                              <p:pRg st="4" end="4"/>
                                            </p:txEl>
                                          </p:spTgt>
                                        </p:tgtEl>
                                        <p:attrNameLst>
                                          <p:attrName>ppt_y</p:attrName>
                                        </p:attrNameLst>
                                      </p:cBhvr>
                                      <p:tavLst>
                                        <p:tav tm="0">
                                          <p:val>
                                            <p:strVal val="#ppt_y"/>
                                          </p:val>
                                        </p:tav>
                                        <p:tav tm="100000">
                                          <p:val>
                                            <p:strVal val="#ppt_y"/>
                                          </p:val>
                                        </p:tav>
                                      </p:tavLst>
                                    </p:anim>
                                    <p:anim calcmode="lin" valueType="num">
                                      <p:cBhvr>
                                        <p:cTn id="52" dur="500" fill="hold"/>
                                        <p:tgtEl>
                                          <p:spTgt spid="6">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xEl>
                                              <p:pRg st="4" end="4"/>
                                            </p:txEl>
                                          </p:spTgt>
                                        </p:tgtEl>
                                      </p:cBhvr>
                                    </p:animEffect>
                                  </p:childTnLst>
                                </p:cTn>
                              </p:par>
                              <p:par>
                                <p:cTn id="55" presetID="41" presetClass="entr" presetSubtype="0" fill="hold" nodeType="withEffect">
                                  <p:stCondLst>
                                    <p:cond delay="0"/>
                                  </p:stCondLst>
                                  <p:iterate type="lt">
                                    <p:tmPct val="10000"/>
                                  </p:iterate>
                                  <p:childTnLst>
                                    <p:set>
                                      <p:cBhvr>
                                        <p:cTn id="56" dur="1" fill="hold">
                                          <p:stCondLst>
                                            <p:cond delay="0"/>
                                          </p:stCondLst>
                                        </p:cTn>
                                        <p:tgtEl>
                                          <p:spTgt spid="6">
                                            <p:txEl>
                                              <p:pRg st="5" end="5"/>
                                            </p:txEl>
                                          </p:spTgt>
                                        </p:tgtEl>
                                        <p:attrNameLst>
                                          <p:attrName>style.visibility</p:attrName>
                                        </p:attrNameLst>
                                      </p:cBhvr>
                                      <p:to>
                                        <p:strVal val="visible"/>
                                      </p:to>
                                    </p:set>
                                    <p:anim calcmode="lin" valueType="num">
                                      <p:cBhvr>
                                        <p:cTn id="57" dur="500" fill="hold"/>
                                        <p:tgtEl>
                                          <p:spTgt spid="6">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6">
                                            <p:txEl>
                                              <p:pRg st="5" end="5"/>
                                            </p:txEl>
                                          </p:spTgt>
                                        </p:tgtEl>
                                        <p:attrNameLst>
                                          <p:attrName>ppt_y</p:attrName>
                                        </p:attrNameLst>
                                      </p:cBhvr>
                                      <p:tavLst>
                                        <p:tav tm="0">
                                          <p:val>
                                            <p:strVal val="#ppt_y"/>
                                          </p:val>
                                        </p:tav>
                                        <p:tav tm="100000">
                                          <p:val>
                                            <p:strVal val="#ppt_y"/>
                                          </p:val>
                                        </p:tav>
                                      </p:tavLst>
                                    </p:anim>
                                    <p:anim calcmode="lin" valueType="num">
                                      <p:cBhvr>
                                        <p:cTn id="59" dur="500" fill="hold"/>
                                        <p:tgtEl>
                                          <p:spTgt spid="6">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6">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4.3 Gán &amp; Hiệu chỉnh style</a:t>
            </a:r>
          </a:p>
        </p:txBody>
      </p:sp>
      <p:sp>
        <p:nvSpPr>
          <p:cNvPr id="3" name="Content Placeholder 2"/>
          <p:cNvSpPr>
            <a:spLocks noGrp="1"/>
          </p:cNvSpPr>
          <p:nvPr>
            <p:ph idx="1"/>
          </p:nvPr>
        </p:nvSpPr>
        <p:spPr/>
        <p:txBody>
          <a:bodyPr/>
          <a:lstStyle/>
          <a:p>
            <a:pPr marL="0" indent="0">
              <a:buNone/>
            </a:pPr>
            <a:r>
              <a:rPr lang="en-US" sz="2800" b="1" smtClean="0"/>
              <a:t>Gán Style</a:t>
            </a:r>
          </a:p>
          <a:p>
            <a:pPr lvl="1">
              <a:buFont typeface="Courier New" pitchFamily="49" charset="0"/>
              <a:buChar char="o"/>
            </a:pPr>
            <a:r>
              <a:rPr lang="en-US" sz="2400" smtClean="0"/>
              <a:t>Chọn khối văn bản muốn định dạng theo một Style nào đó</a:t>
            </a:r>
          </a:p>
          <a:p>
            <a:pPr lvl="1">
              <a:buFont typeface="Courier New" pitchFamily="49" charset="0"/>
              <a:buChar char="o"/>
            </a:pPr>
            <a:r>
              <a:rPr lang="en-US" sz="2400" smtClean="0"/>
              <a:t>Chọn style trong hộp Group Style</a:t>
            </a:r>
          </a:p>
          <a:p>
            <a:pPr marL="0" indent="0">
              <a:buNone/>
            </a:pPr>
            <a:r>
              <a:rPr lang="en-US" sz="2800" b="1" smtClean="0"/>
              <a:t>Hiệu chỉnh</a:t>
            </a:r>
          </a:p>
          <a:p>
            <a:pPr lvl="1">
              <a:buFont typeface="Courier New" pitchFamily="49" charset="0"/>
              <a:buChar char="o"/>
            </a:pPr>
            <a:r>
              <a:rPr lang="en-US" sz="2400"/>
              <a:t>Trong cửa sổ Style and Formatting</a:t>
            </a:r>
          </a:p>
          <a:p>
            <a:pPr lvl="1">
              <a:buFont typeface="Courier New" pitchFamily="49" charset="0"/>
              <a:buChar char="o"/>
            </a:pPr>
            <a:r>
              <a:rPr lang="en-US" sz="2400"/>
              <a:t>Kích chuột phải chọn Modify</a:t>
            </a:r>
            <a:r>
              <a:rPr lang="en-US" sz="2400" smtClean="0"/>
              <a:t>…</a:t>
            </a:r>
          </a:p>
          <a:p>
            <a:pPr lvl="1">
              <a:buFont typeface="Courier New" pitchFamily="49" charset="0"/>
              <a:buChar char="o"/>
            </a:pPr>
            <a:r>
              <a:rPr lang="en-US" sz="2400" smtClean="0"/>
              <a:t>Thực hiện hiệu chỉnh như bước trên</a:t>
            </a:r>
            <a:endParaRPr lang="en-US" sz="2400"/>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925" r="14747" b="70492"/>
          <a:stretch/>
        </p:blipFill>
        <p:spPr bwMode="auto">
          <a:xfrm>
            <a:off x="3733800" y="5181600"/>
            <a:ext cx="3581400" cy="1286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180221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7" dur="500"/>
                                        <p:tgtEl>
                                          <p:spTgt spid="3">
                                            <p:txEl>
                                              <p:pRg st="1" end="1"/>
                                            </p:txEl>
                                          </p:spTgt>
                                        </p:tgtEl>
                                      </p:cBhvr>
                                    </p:animEffect>
                                  </p:childTnLst>
                                </p:cTn>
                              </p:par>
                              <p:par>
                                <p:cTn id="18" presetID="53" presetClass="entr" presetSubtype="1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9"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nodeType="clickEffect">
                                  <p:stCondLst>
                                    <p:cond delay="0"/>
                                  </p:stCondLst>
                                  <p:iterate type="lt">
                                    <p:tmPct val="10000"/>
                                  </p:iterate>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
                                            <p:txEl>
                                              <p:pRg st="4" end="4"/>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4"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
                                            <p:txEl>
                                              <p:pRg st="5" end="5"/>
                                            </p:txEl>
                                          </p:spTgt>
                                        </p:tgtEl>
                                      </p:cBhvr>
                                    </p:animEffect>
                                  </p:childTnLst>
                                </p:cTn>
                              </p:par>
                              <p:par>
                                <p:cTn id="47" presetID="41" presetClass="entr" presetSubtype="0" fill="hold" nodeType="withEffect">
                                  <p:stCondLst>
                                    <p:cond delay="0"/>
                                  </p:stCondLst>
                                  <p:iterate type="lt">
                                    <p:tmPct val="10000"/>
                                  </p:iterate>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51"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
                                            <p:txEl>
                                              <p:pRg st="6" end="6"/>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122"/>
                                        </p:tgtEl>
                                        <p:attrNameLst>
                                          <p:attrName>style.visibility</p:attrName>
                                        </p:attrNameLst>
                                      </p:cBhvr>
                                      <p:to>
                                        <p:strVal val="visible"/>
                                      </p:to>
                                    </p:set>
                                    <p:animEffect transition="in" filter="fade">
                                      <p:cBhvr>
                                        <p:cTn id="58"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4.4 Mục lục</a:t>
            </a:r>
          </a:p>
        </p:txBody>
      </p:sp>
      <p:sp>
        <p:nvSpPr>
          <p:cNvPr id="3" name="Content Placeholder 2"/>
          <p:cNvSpPr>
            <a:spLocks noGrp="1"/>
          </p:cNvSpPr>
          <p:nvPr>
            <p:ph idx="1"/>
          </p:nvPr>
        </p:nvSpPr>
        <p:spPr>
          <a:xfrm>
            <a:off x="457200" y="1600200"/>
            <a:ext cx="6172200" cy="4525963"/>
          </a:xfrm>
        </p:spPr>
        <p:txBody>
          <a:bodyPr>
            <a:normAutofit lnSpcReduction="10000"/>
          </a:bodyPr>
          <a:lstStyle/>
          <a:p>
            <a:pPr marL="0" indent="0">
              <a:buNone/>
            </a:pPr>
            <a:r>
              <a:rPr lang="en-US" sz="2800" b="1" smtClean="0"/>
              <a:t>Tạo mục lục</a:t>
            </a:r>
          </a:p>
          <a:p>
            <a:pPr marL="0" indent="0">
              <a:buNone/>
            </a:pPr>
            <a:r>
              <a:rPr lang="en-US" sz="2800" b="1" i="1" smtClean="0"/>
              <a:t>a. Khởi tạo Style</a:t>
            </a:r>
          </a:p>
          <a:p>
            <a:pPr>
              <a:buFont typeface="Courier New" pitchFamily="49" charset="0"/>
              <a:buChar char="o"/>
            </a:pPr>
            <a:r>
              <a:rPr lang="en-US" sz="2400" smtClean="0"/>
              <a:t>Để tạo mục lục ta phải tạo </a:t>
            </a:r>
            <a:r>
              <a:rPr lang="en-US" sz="2400" b="1" smtClean="0"/>
              <a:t>Style</a:t>
            </a:r>
            <a:r>
              <a:rPr lang="en-US" sz="2400" smtClean="0"/>
              <a:t> trước, nội dung nào muốn xuất hiện trong mục lục thì nội dung đó phải được gán vào Style.</a:t>
            </a:r>
          </a:p>
          <a:p>
            <a:pPr>
              <a:buFont typeface="Courier New" pitchFamily="49" charset="0"/>
              <a:buChar char="o"/>
            </a:pPr>
            <a:r>
              <a:rPr lang="en-US" sz="2400" smtClean="0"/>
              <a:t>Và Style để tạo mục lục là các </a:t>
            </a:r>
            <a:r>
              <a:rPr lang="en-US" sz="2400" b="1" smtClean="0"/>
              <a:t>Style Heading 1-&gt; Heading 9</a:t>
            </a:r>
            <a:r>
              <a:rPr lang="en-US" sz="2400" smtClean="0"/>
              <a:t>. Tương ứng với phân cấp đề mục trong văn bản</a:t>
            </a:r>
          </a:p>
          <a:p>
            <a:pPr>
              <a:buFont typeface="Courier New" pitchFamily="49" charset="0"/>
              <a:buChar char="o"/>
            </a:pPr>
            <a:r>
              <a:rPr lang="en-US" sz="2400" smtClean="0"/>
              <a:t>Sau khi gán vào các </a:t>
            </a:r>
            <a:r>
              <a:rPr lang="en-US" sz="2400" b="1" smtClean="0"/>
              <a:t>Style Heading </a:t>
            </a:r>
            <a:r>
              <a:rPr lang="en-US" sz="2400" smtClean="0"/>
              <a:t>ta muốn chỉnh sửa Style thì vận dụng các bước trên</a:t>
            </a:r>
            <a:endParaRPr lang="en-US" sz="240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1524001"/>
            <a:ext cx="1689639"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Left Brace 5"/>
          <p:cNvSpPr/>
          <p:nvPr/>
        </p:nvSpPr>
        <p:spPr>
          <a:xfrm>
            <a:off x="6629400" y="2667000"/>
            <a:ext cx="304800" cy="1600200"/>
          </a:xfrm>
          <a:prstGeom prst="leftBrace">
            <a:avLst/>
          </a:pr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9609517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circle(in)">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3">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146"/>
                                        </p:tgtEl>
                                        <p:attrNameLst>
                                          <p:attrName>style.visibility</p:attrName>
                                        </p:attrNameLst>
                                      </p:cBhvr>
                                      <p:to>
                                        <p:strVal val="visible"/>
                                      </p:to>
                                    </p:set>
                                    <p:animEffect transition="in" filter="fade">
                                      <p:cBhvr>
                                        <p:cTn id="30" dur="500"/>
                                        <p:tgtEl>
                                          <p:spTgt spid="614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4.4 Mục lục (tt)</a:t>
            </a:r>
          </a:p>
        </p:txBody>
      </p:sp>
      <p:sp>
        <p:nvSpPr>
          <p:cNvPr id="3" name="Content Placeholder 2"/>
          <p:cNvSpPr>
            <a:spLocks noGrp="1"/>
          </p:cNvSpPr>
          <p:nvPr>
            <p:ph idx="1"/>
          </p:nvPr>
        </p:nvSpPr>
        <p:spPr>
          <a:xfrm>
            <a:off x="457200" y="1600201"/>
            <a:ext cx="4876800" cy="4495800"/>
          </a:xfrm>
          <a:ln>
            <a:noFill/>
          </a:ln>
        </p:spPr>
        <p:txBody>
          <a:bodyPr>
            <a:normAutofit fontScale="70000" lnSpcReduction="20000"/>
          </a:bodyPr>
          <a:lstStyle/>
          <a:p>
            <a:pPr marL="0" indent="0">
              <a:buNone/>
            </a:pPr>
            <a:r>
              <a:rPr lang="en-US" sz="3600" b="1" i="1" smtClean="0"/>
              <a:t>b. Chèn mục lục</a:t>
            </a:r>
          </a:p>
          <a:p>
            <a:pPr marL="0" indent="406400">
              <a:buNone/>
            </a:pPr>
            <a:r>
              <a:rPr lang="en-US" sz="3100" smtClean="0"/>
              <a:t>Chọn vị trí cần chèn (thông thường là đầu hoặc cuối văn bản)</a:t>
            </a:r>
          </a:p>
          <a:p>
            <a:pPr>
              <a:buFont typeface="Wingdings" pitchFamily="2" charset="2"/>
              <a:buChar char="q"/>
            </a:pPr>
            <a:r>
              <a:rPr lang="en-US" sz="3100" smtClean="0"/>
              <a:t>Chọn tab </a:t>
            </a:r>
            <a:r>
              <a:rPr lang="en-US" sz="3100" b="1" smtClean="0"/>
              <a:t>References</a:t>
            </a:r>
            <a:r>
              <a:rPr lang="en-US" sz="3100" smtClean="0"/>
              <a:t> -&gt; </a:t>
            </a:r>
            <a:r>
              <a:rPr lang="en-US" sz="3100" b="1" smtClean="0"/>
              <a:t>Group Table of contents </a:t>
            </a:r>
            <a:r>
              <a:rPr lang="en-US" sz="3100" smtClean="0"/>
              <a:t>-&gt; </a:t>
            </a:r>
            <a:r>
              <a:rPr lang="en-US" sz="3100" b="1" smtClean="0"/>
              <a:t>Table of Contents</a:t>
            </a:r>
            <a:r>
              <a:rPr lang="en-US" sz="3100" smtClean="0"/>
              <a:t> chọn </a:t>
            </a:r>
            <a:r>
              <a:rPr lang="en-US" sz="3100" b="1" smtClean="0"/>
              <a:t>Insert table of contents</a:t>
            </a:r>
          </a:p>
          <a:p>
            <a:pPr>
              <a:buFont typeface="Courier New" pitchFamily="49" charset="0"/>
              <a:buChar char="o"/>
            </a:pPr>
            <a:r>
              <a:rPr lang="en-US" sz="2600" b="1" smtClean="0"/>
              <a:t>Show page numbers</a:t>
            </a:r>
            <a:r>
              <a:rPr lang="en-US" sz="2600" smtClean="0"/>
              <a:t>: Hiển thị số trang</a:t>
            </a:r>
          </a:p>
          <a:p>
            <a:pPr>
              <a:buFont typeface="Courier New" pitchFamily="49" charset="0"/>
              <a:buChar char="o"/>
            </a:pPr>
            <a:r>
              <a:rPr lang="en-US" sz="2600" b="1" smtClean="0"/>
              <a:t>Tab leader</a:t>
            </a:r>
            <a:r>
              <a:rPr lang="en-US" sz="2600" smtClean="0"/>
              <a:t>: Kiểu tab từ tên đề mục đến số trang</a:t>
            </a:r>
          </a:p>
          <a:p>
            <a:pPr>
              <a:buFont typeface="Courier New" pitchFamily="49" charset="0"/>
              <a:buChar char="o"/>
            </a:pPr>
            <a:r>
              <a:rPr lang="en-US" sz="2600" b="1" smtClean="0"/>
              <a:t>Format</a:t>
            </a:r>
            <a:r>
              <a:rPr lang="en-US" sz="2600" smtClean="0"/>
              <a:t>: Chọn kiểu định dạng</a:t>
            </a:r>
          </a:p>
          <a:p>
            <a:pPr>
              <a:buFont typeface="Courier New" pitchFamily="49" charset="0"/>
              <a:buChar char="o"/>
            </a:pPr>
            <a:r>
              <a:rPr lang="en-US" sz="2600" b="1" smtClean="0"/>
              <a:t>Show levels</a:t>
            </a:r>
            <a:r>
              <a:rPr lang="en-US" sz="2600" smtClean="0"/>
              <a:t>: Số cấp xuất hiện trong mục lục</a:t>
            </a:r>
          </a:p>
          <a:p>
            <a:pPr>
              <a:buFont typeface="Courier New" pitchFamily="49" charset="0"/>
              <a:buChar char="o"/>
            </a:pPr>
            <a:r>
              <a:rPr lang="en-US" sz="2600" smtClean="0"/>
              <a:t>Nhấn </a:t>
            </a:r>
            <a:r>
              <a:rPr lang="en-US" sz="2600" b="1" smtClean="0"/>
              <a:t>OK</a:t>
            </a:r>
            <a:r>
              <a:rPr lang="en-US" sz="2600" smtClean="0"/>
              <a:t> để chèn</a:t>
            </a:r>
          </a:p>
          <a:p>
            <a:pPr marL="0" indent="0">
              <a:buNone/>
            </a:pPr>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587499"/>
            <a:ext cx="3352800" cy="3171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562600" y="4759020"/>
            <a:ext cx="30480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Hộp thoại Table of contents</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3503783711"/>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ircle(in)">
                                      <p:cBhvr>
                                        <p:cTn id="15" dur="2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Effect transition="in" filter="fade">
                                      <p:cBhvr>
                                        <p:cTn id="25" dur="500"/>
                                        <p:tgtEl>
                                          <p:spTgt spid="717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nodeType="clickEffect">
                                  <p:stCondLst>
                                    <p:cond delay="0"/>
                                  </p:stCondLst>
                                  <p:iterate type="lt">
                                    <p:tmPct val="10000"/>
                                  </p:iterate>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5"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
                                            <p:txEl>
                                              <p:pRg st="3" end="3"/>
                                            </p:txEl>
                                          </p:spTgt>
                                        </p:tgtEl>
                                      </p:cBhvr>
                                    </p:animEffect>
                                  </p:childTnLst>
                                </p:cTn>
                              </p:par>
                              <p:par>
                                <p:cTn id="38" presetID="41" presetClass="entr" presetSubtype="0" fill="hold" nodeType="withEffect">
                                  <p:stCondLst>
                                    <p:cond delay="0"/>
                                  </p:stCondLst>
                                  <p:iterate type="lt">
                                    <p:tmPct val="10000"/>
                                  </p:iterate>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2"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
                                            <p:txEl>
                                              <p:pRg st="4" end="4"/>
                                            </p:txEl>
                                          </p:spTgt>
                                        </p:tgtEl>
                                      </p:cBhvr>
                                    </p:animEffect>
                                  </p:childTnLst>
                                </p:cTn>
                              </p:par>
                              <p:par>
                                <p:cTn id="45" presetID="41" presetClass="entr" presetSubtype="0" fill="hold" nodeType="withEffect">
                                  <p:stCondLst>
                                    <p:cond delay="0"/>
                                  </p:stCondLst>
                                  <p:iterate type="lt">
                                    <p:tmPct val="10000"/>
                                  </p:iterate>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9"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
                                            <p:txEl>
                                              <p:pRg st="5" end="5"/>
                                            </p:txEl>
                                          </p:spTgt>
                                        </p:tgtEl>
                                      </p:cBhvr>
                                    </p:animEffect>
                                  </p:childTnLst>
                                </p:cTn>
                              </p:par>
                              <p:par>
                                <p:cTn id="52" presetID="41" presetClass="entr" presetSubtype="0" fill="hold" nodeType="withEffect">
                                  <p:stCondLst>
                                    <p:cond delay="0"/>
                                  </p:stCondLst>
                                  <p:iterate type="lt">
                                    <p:tmPct val="10000"/>
                                  </p:iterate>
                                  <p:childTnLst>
                                    <p:set>
                                      <p:cBhvr>
                                        <p:cTn id="53" dur="1" fill="hold">
                                          <p:stCondLst>
                                            <p:cond delay="0"/>
                                          </p:stCondLst>
                                        </p:cTn>
                                        <p:tgtEl>
                                          <p:spTgt spid="3">
                                            <p:txEl>
                                              <p:pRg st="6" end="6"/>
                                            </p:txEl>
                                          </p:spTgt>
                                        </p:tgtEl>
                                        <p:attrNameLst>
                                          <p:attrName>style.visibility</p:attrName>
                                        </p:attrNameLst>
                                      </p:cBhvr>
                                      <p:to>
                                        <p:strVal val="visible"/>
                                      </p:to>
                                    </p:set>
                                    <p:anim calcmode="lin" valueType="num">
                                      <p:cBhvr>
                                        <p:cTn id="54"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56"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
                                            <p:txEl>
                                              <p:pRg st="6" end="6"/>
                                            </p:txEl>
                                          </p:spTgt>
                                        </p:tgtEl>
                                      </p:cBhvr>
                                    </p:animEffect>
                                  </p:childTnLst>
                                </p:cTn>
                              </p:par>
                              <p:par>
                                <p:cTn id="59" presetID="41" presetClass="entr" presetSubtype="0" fill="hold" nodeType="withEffect">
                                  <p:stCondLst>
                                    <p:cond delay="0"/>
                                  </p:stCondLst>
                                  <p:iterate type="lt">
                                    <p:tmPct val="10000"/>
                                  </p:iterate>
                                  <p:childTnLst>
                                    <p:set>
                                      <p:cBhvr>
                                        <p:cTn id="60" dur="1" fill="hold">
                                          <p:stCondLst>
                                            <p:cond delay="0"/>
                                          </p:stCondLst>
                                        </p:cTn>
                                        <p:tgtEl>
                                          <p:spTgt spid="3">
                                            <p:txEl>
                                              <p:pRg st="7" end="7"/>
                                            </p:txEl>
                                          </p:spTgt>
                                        </p:tgtEl>
                                        <p:attrNameLst>
                                          <p:attrName>style.visibility</p:attrName>
                                        </p:attrNameLst>
                                      </p:cBhvr>
                                      <p:to>
                                        <p:strVal val="visible"/>
                                      </p:to>
                                    </p:set>
                                    <p:anim calcmode="lin" valueType="num">
                                      <p:cBhvr>
                                        <p:cTn id="61"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63"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4.5 Tạo Header/Footer</a:t>
            </a:r>
          </a:p>
        </p:txBody>
      </p:sp>
      <p:sp>
        <p:nvSpPr>
          <p:cNvPr id="3" name="Content Placeholder 2"/>
          <p:cNvSpPr>
            <a:spLocks noGrp="1"/>
          </p:cNvSpPr>
          <p:nvPr>
            <p:ph idx="1"/>
          </p:nvPr>
        </p:nvSpPr>
        <p:spPr>
          <a:xfrm>
            <a:off x="457200" y="1600200"/>
            <a:ext cx="5410200" cy="4525963"/>
          </a:xfrm>
        </p:spPr>
        <p:txBody>
          <a:bodyPr>
            <a:normAutofit/>
          </a:bodyPr>
          <a:lstStyle/>
          <a:p>
            <a:pPr marL="0" indent="406400">
              <a:buNone/>
            </a:pPr>
            <a:r>
              <a:rPr lang="en-US" sz="2400" smtClean="0"/>
              <a:t>Để thực hiện lặp lại tiêu đề đầu và chân trang cho các trang văn bản trong tài liệu ta thực hiện như sau:</a:t>
            </a:r>
          </a:p>
          <a:p>
            <a:pPr>
              <a:buFont typeface="Wingdings" pitchFamily="2" charset="2"/>
              <a:buChar char="q"/>
            </a:pPr>
            <a:r>
              <a:rPr lang="en-US" sz="2400" smtClean="0"/>
              <a:t>Insert -&gt; nhóm </a:t>
            </a:r>
            <a:r>
              <a:rPr lang="en-US" sz="2400" b="1" smtClean="0"/>
              <a:t>Header and Footer</a:t>
            </a:r>
          </a:p>
          <a:p>
            <a:pPr lvl="1">
              <a:buFont typeface="Courier New" pitchFamily="49" charset="0"/>
              <a:buChar char="o"/>
            </a:pPr>
            <a:r>
              <a:rPr lang="en-US" sz="2000" b="1" smtClean="0"/>
              <a:t>Header: </a:t>
            </a:r>
            <a:r>
              <a:rPr lang="en-US" sz="2000"/>
              <a:t> </a:t>
            </a:r>
            <a:r>
              <a:rPr lang="en-US" sz="2000" smtClean="0"/>
              <a:t>chèn tiêu đề đầu trang</a:t>
            </a:r>
          </a:p>
          <a:p>
            <a:pPr lvl="1">
              <a:buFont typeface="Courier New" pitchFamily="49" charset="0"/>
              <a:buChar char="o"/>
            </a:pPr>
            <a:r>
              <a:rPr lang="en-US" sz="2000" b="1" smtClean="0"/>
              <a:t>Footer:</a:t>
            </a:r>
            <a:r>
              <a:rPr lang="en-US" sz="2000" smtClean="0"/>
              <a:t> chèn tiêu đề chân trang</a:t>
            </a:r>
          </a:p>
          <a:p>
            <a:pPr lvl="1">
              <a:buFont typeface="Courier New" pitchFamily="49" charset="0"/>
              <a:buChar char="o"/>
            </a:pPr>
            <a:r>
              <a:rPr lang="en-US" sz="2000" b="1" smtClean="0"/>
              <a:t>Page number: </a:t>
            </a:r>
            <a:r>
              <a:rPr lang="en-US" sz="2000" smtClean="0"/>
              <a:t>đánh số trang</a:t>
            </a:r>
          </a:p>
          <a:p>
            <a:pPr marL="0" indent="0">
              <a:buNone/>
            </a:pPr>
            <a:r>
              <a:rPr lang="en-US" sz="2400" i="1" smtClean="0">
                <a:solidFill>
                  <a:srgbClr val="FF0000"/>
                </a:solidFill>
              </a:rPr>
              <a:t>Chú ý: </a:t>
            </a:r>
            <a:r>
              <a:rPr lang="en-US" sz="2400" smtClean="0"/>
              <a:t>Nếu tài liệu đã có sẵn đầu cuối trang, ta chỉ cần kích đúp vào vùng header/footer để chỉnh sửa</a:t>
            </a:r>
          </a:p>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0100" y="1600200"/>
            <a:ext cx="2819400" cy="20032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70600" y="3650916"/>
            <a:ext cx="2438400" cy="646331"/>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Group Header &amp; Footer</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405239224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500"/>
                                        <p:tgtEl>
                                          <p:spTgt spid="20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nodeType="clickEffect">
                                  <p:stCondLst>
                                    <p:cond delay="0"/>
                                  </p:stCondLst>
                                  <p:iterate type="lt">
                                    <p:tmPct val="10000"/>
                                  </p:iterate>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2" end="2"/>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p:cTn id="36"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8"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xEl>
                                              <p:pRg st="3" end="3"/>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5"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Effect transition="in" filter="circle(in)">
                                      <p:cBhvr>
                                        <p:cTn id="5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dirty="0"/>
              <a:t>4.6 </a:t>
            </a:r>
            <a:r>
              <a:rPr lang="en-US" b="1" dirty="0" err="1"/>
              <a:t>Tạo</a:t>
            </a:r>
            <a:r>
              <a:rPr lang="en-US" b="1" dirty="0"/>
              <a:t> </a:t>
            </a:r>
            <a:r>
              <a:rPr lang="en-US" b="1" dirty="0" err="1"/>
              <a:t>chú</a:t>
            </a:r>
            <a:r>
              <a:rPr lang="en-US" b="1" dirty="0"/>
              <a:t> </a:t>
            </a:r>
            <a:r>
              <a:rPr lang="en-US" b="1" dirty="0" err="1"/>
              <a:t>thích</a:t>
            </a:r>
            <a:r>
              <a:rPr lang="en-US" b="1" dirty="0"/>
              <a:t> Footnote/Endnote</a:t>
            </a:r>
          </a:p>
        </p:txBody>
      </p:sp>
      <p:sp>
        <p:nvSpPr>
          <p:cNvPr id="3" name="Content Placeholder 2"/>
          <p:cNvSpPr>
            <a:spLocks noGrp="1"/>
          </p:cNvSpPr>
          <p:nvPr>
            <p:ph idx="1"/>
          </p:nvPr>
        </p:nvSpPr>
        <p:spPr>
          <a:xfrm>
            <a:off x="457200" y="1600201"/>
            <a:ext cx="5867400" cy="4114800"/>
          </a:xfrm>
        </p:spPr>
        <p:txBody>
          <a:bodyPr>
            <a:normAutofit fontScale="92500" lnSpcReduction="10000"/>
          </a:bodyPr>
          <a:lstStyle/>
          <a:p>
            <a:pPr marL="0" indent="457200" algn="just">
              <a:buNone/>
            </a:pPr>
            <a:r>
              <a:rPr lang="en-US" sz="2600" smtClean="0"/>
              <a:t>Để giải thích cho người dùng dễ hiểu nhưng không thể viết trực tiếp tại vị trí văn bản đó mà ta sử dụng Endnote hoặc Footnote để ghi chú thích ở cuối tài liệu và cuối trang.</a:t>
            </a:r>
          </a:p>
          <a:p>
            <a:pPr marL="0" indent="457200">
              <a:buNone/>
            </a:pPr>
            <a:r>
              <a:rPr lang="en-US" sz="2600" smtClean="0"/>
              <a:t>Đặt con trỏ tại vị trí cần chèn Footnote hoặc Endnote</a:t>
            </a:r>
          </a:p>
          <a:p>
            <a:pPr marL="0" indent="457200">
              <a:buNone/>
            </a:pPr>
            <a:r>
              <a:rPr lang="en-US" sz="2400" smtClean="0"/>
              <a:t>Vào Reference:</a:t>
            </a:r>
            <a:endParaRPr lang="en-US" sz="2400"/>
          </a:p>
          <a:p>
            <a:pPr lvl="1">
              <a:buFont typeface="Courier New" pitchFamily="49" charset="0"/>
              <a:buChar char="o"/>
            </a:pPr>
            <a:r>
              <a:rPr lang="en-US" sz="2000" smtClean="0"/>
              <a:t>Chọn </a:t>
            </a:r>
            <a:r>
              <a:rPr lang="en-US" sz="2000" b="1" smtClean="0"/>
              <a:t>Insert footnote</a:t>
            </a:r>
            <a:r>
              <a:rPr lang="en-US" sz="2000" smtClean="0"/>
              <a:t>: chèn chú thích cuối trang </a:t>
            </a:r>
          </a:p>
          <a:p>
            <a:pPr lvl="1">
              <a:buFont typeface="Courier New" pitchFamily="49" charset="0"/>
              <a:buChar char="o"/>
            </a:pPr>
            <a:r>
              <a:rPr lang="en-US" sz="2000" smtClean="0"/>
              <a:t>Chọn </a:t>
            </a:r>
            <a:r>
              <a:rPr lang="en-US" sz="2000" b="1" smtClean="0"/>
              <a:t>Insert Endnote</a:t>
            </a:r>
            <a:r>
              <a:rPr lang="en-US" sz="2000" smtClean="0"/>
              <a:t>: chèn chú thích cuối tài liệu</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3657600"/>
            <a:ext cx="2667000" cy="1677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477000" y="5411428"/>
            <a:ext cx="22860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Group Footnotes</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74637728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fade">
                                      <p:cBhvr>
                                        <p:cTn id="26" dur="500"/>
                                        <p:tgtEl>
                                          <p:spTgt spid="10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cTn>
                              </p:par>
                              <p:par>
                                <p:cTn id="39" presetID="41" presetClass="entr" presetSubtype="0" fill="hold" nodeType="withEffect">
                                  <p:stCondLst>
                                    <p:cond delay="0"/>
                                  </p:stCondLst>
                                  <p:iterate type="lt">
                                    <p:tmPct val="10000"/>
                                  </p:iterate>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3"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1.3 Cách sử dụng Tiếng Việt</a:t>
            </a:r>
          </a:p>
        </p:txBody>
      </p:sp>
      <p:sp>
        <p:nvSpPr>
          <p:cNvPr id="3" name="Content Placeholder 2"/>
          <p:cNvSpPr>
            <a:spLocks noGrp="1"/>
          </p:cNvSpPr>
          <p:nvPr>
            <p:ph idx="1"/>
          </p:nvPr>
        </p:nvSpPr>
        <p:spPr/>
        <p:txBody>
          <a:bodyPr>
            <a:normAutofit/>
          </a:bodyPr>
          <a:lstStyle/>
          <a:p>
            <a:pPr marL="0" indent="0">
              <a:buNone/>
            </a:pPr>
            <a:r>
              <a:rPr lang="en-US" sz="2800" b="1" smtClean="0"/>
              <a:t>1.3.1 Sử dụng bảng mã TV</a:t>
            </a:r>
          </a:p>
          <a:p>
            <a:pPr marL="857250" lvl="1" indent="-457200">
              <a:buFont typeface="Wingdings" pitchFamily="2" charset="2"/>
              <a:buChar char="q"/>
            </a:pPr>
            <a:r>
              <a:rPr lang="en-US" smtClean="0"/>
              <a:t>Bảng mã TCVN3 (ABC): Bảng mã của VN, có 2 loại</a:t>
            </a:r>
          </a:p>
          <a:p>
            <a:pPr lvl="2" indent="-342900">
              <a:buFont typeface="Courier New" pitchFamily="49" charset="0"/>
              <a:buChar char="o"/>
            </a:pPr>
            <a:r>
              <a:rPr lang="en-US" smtClean="0"/>
              <a:t>Font soạn thảo chữ thường có dạng: .vn…</a:t>
            </a:r>
          </a:p>
          <a:p>
            <a:pPr marL="800100" lvl="2" indent="0">
              <a:buNone/>
            </a:pPr>
            <a:r>
              <a:rPr lang="en-US" i="1" smtClean="0"/>
              <a:t>Ví dụ</a:t>
            </a:r>
            <a:r>
              <a:rPr lang="en-US" smtClean="0"/>
              <a:t>: Các font chữ như: .VnTime, .VnArial,…</a:t>
            </a:r>
          </a:p>
          <a:p>
            <a:pPr lvl="2" indent="-342900">
              <a:buFont typeface="Courier New" pitchFamily="49" charset="0"/>
              <a:buChar char="o"/>
            </a:pPr>
            <a:r>
              <a:rPr lang="en-US" smtClean="0"/>
              <a:t>Font soạn thảo chữ hoa có dạng: .Vn…H</a:t>
            </a:r>
          </a:p>
          <a:p>
            <a:pPr marL="800100" lvl="2" indent="0">
              <a:buNone/>
            </a:pPr>
            <a:r>
              <a:rPr lang="en-US" i="1" smtClean="0"/>
              <a:t>Ví dụ: </a:t>
            </a:r>
            <a:r>
              <a:rPr lang="en-US" smtClean="0"/>
              <a:t>các font chữ như: .VnTimeH, .VnArialH,…</a:t>
            </a:r>
          </a:p>
          <a:p>
            <a:pPr marL="857250" lvl="1" indent="-457200">
              <a:buFont typeface="Wingdings" pitchFamily="2" charset="2"/>
              <a:buChar char="q"/>
            </a:pPr>
            <a:r>
              <a:rPr lang="en-US"/>
              <a:t>Bảng mã </a:t>
            </a:r>
            <a:r>
              <a:rPr lang="en-US" smtClean="0"/>
              <a:t>Unicode: </a:t>
            </a:r>
            <a:r>
              <a:rPr lang="en-US" sz="2400" smtClean="0"/>
              <a:t>Bảng mã Quốc Tế, nên sử dụng.</a:t>
            </a:r>
            <a:endParaRPr lang="en-US" sz="2400"/>
          </a:p>
          <a:p>
            <a:pPr marL="400050" lvl="1" indent="0">
              <a:buNone/>
            </a:pPr>
            <a:r>
              <a:rPr lang="en-US" sz="2400" i="1" smtClean="0"/>
              <a:t>	Ví dụ: </a:t>
            </a:r>
            <a:r>
              <a:rPr lang="en-US" sz="2400"/>
              <a:t>Time New Roman, Arial,…</a:t>
            </a:r>
          </a:p>
          <a:p>
            <a:pPr marL="400050" lvl="1" indent="0">
              <a:buNone/>
            </a:pPr>
            <a:endParaRPr lang="en-US" sz="2400" smtClean="0"/>
          </a:p>
          <a:p>
            <a:pPr marL="0" indent="0">
              <a:buNone/>
            </a:pPr>
            <a:endParaRPr lang="en-US" smtClean="0"/>
          </a:p>
          <a:p>
            <a:pPr marL="0" indent="0">
              <a:buNone/>
            </a:pPr>
            <a:endParaRPr lang="en-US"/>
          </a:p>
        </p:txBody>
      </p:sp>
    </p:spTree>
    <p:extLst>
      <p:ext uri="{BB962C8B-B14F-4D97-AF65-F5344CB8AC3E}">
        <p14:creationId xmlns:p14="http://schemas.microsoft.com/office/powerpoint/2010/main" val="340160918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 Trộn thư</a:t>
            </a:r>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smtClean="0"/>
              <a:t>Trộn thư là gì?</a:t>
            </a:r>
          </a:p>
          <a:p>
            <a:pPr>
              <a:buFont typeface="Courier New" pitchFamily="49" charset="0"/>
              <a:buChar char="o"/>
            </a:pPr>
            <a:r>
              <a:rPr lang="en-US" sz="2800" smtClean="0"/>
              <a:t>Chuẩn bị trộn thư</a:t>
            </a:r>
          </a:p>
          <a:p>
            <a:pPr>
              <a:buFont typeface="Courier New" pitchFamily="49" charset="0"/>
              <a:buChar char="o"/>
            </a:pPr>
            <a:r>
              <a:rPr lang="en-US" sz="2800" smtClean="0"/>
              <a:t>Tiến hành trộn thư</a:t>
            </a:r>
            <a:endParaRPr lang="en-US" sz="2800"/>
          </a:p>
        </p:txBody>
      </p:sp>
    </p:spTree>
    <p:extLst>
      <p:ext uri="{BB962C8B-B14F-4D97-AF65-F5344CB8AC3E}">
        <p14:creationId xmlns:p14="http://schemas.microsoft.com/office/powerpoint/2010/main" val="195671156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5.1 Trộn thư là gì?</a:t>
            </a:r>
          </a:p>
        </p:txBody>
      </p:sp>
      <p:sp>
        <p:nvSpPr>
          <p:cNvPr id="3" name="Content Placeholder 2"/>
          <p:cNvSpPr>
            <a:spLocks noGrp="1"/>
          </p:cNvSpPr>
          <p:nvPr>
            <p:ph idx="1"/>
          </p:nvPr>
        </p:nvSpPr>
        <p:spPr/>
        <p:txBody>
          <a:bodyPr>
            <a:normAutofit/>
          </a:bodyPr>
          <a:lstStyle/>
          <a:p>
            <a:pPr marL="0" indent="457200">
              <a:buNone/>
            </a:pPr>
            <a:r>
              <a:rPr lang="en-US" sz="2800" smtClean="0"/>
              <a:t>Trộn thư (Mail merge) là một tính năng rất mạnh và thông minh của Microsoft Word, cho phép tạo và gửi mẫu văn bản có cùng nội dung đến nhiều người cùng lúc. </a:t>
            </a:r>
          </a:p>
          <a:p>
            <a:pPr marL="0" indent="457200">
              <a:buNone/>
            </a:pPr>
            <a:r>
              <a:rPr lang="en-US" sz="2800" b="1" i="1" smtClean="0"/>
              <a:t>Vi dụ: </a:t>
            </a:r>
            <a:r>
              <a:rPr lang="en-US" sz="2800" smtClean="0"/>
              <a:t>Giấy báo, giấy thi, thiệp mời,…</a:t>
            </a:r>
            <a:endParaRPr lang="en-US" sz="2800"/>
          </a:p>
        </p:txBody>
      </p:sp>
    </p:spTree>
    <p:extLst>
      <p:ext uri="{BB962C8B-B14F-4D97-AF65-F5344CB8AC3E}">
        <p14:creationId xmlns:p14="http://schemas.microsoft.com/office/powerpoint/2010/main" val="97582030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5.2 Chuẩn bị trộn thư</a:t>
            </a:r>
          </a:p>
        </p:txBody>
      </p:sp>
      <p:sp>
        <p:nvSpPr>
          <p:cNvPr id="3" name="Content Placeholder 2"/>
          <p:cNvSpPr>
            <a:spLocks noGrp="1"/>
          </p:cNvSpPr>
          <p:nvPr>
            <p:ph idx="1"/>
          </p:nvPr>
        </p:nvSpPr>
        <p:spPr/>
        <p:txBody>
          <a:bodyPr>
            <a:normAutofit fontScale="92500" lnSpcReduction="20000"/>
          </a:bodyPr>
          <a:lstStyle/>
          <a:p>
            <a:pPr>
              <a:buFont typeface="Wingdings" pitchFamily="2" charset="2"/>
              <a:buChar char="q"/>
            </a:pPr>
            <a:r>
              <a:rPr lang="en-US" sz="2800" smtClean="0"/>
              <a:t>Để trộn thư ta cần có 2 nguồn sau:</a:t>
            </a:r>
          </a:p>
          <a:p>
            <a:pPr lvl="1">
              <a:buFont typeface="Courier New" pitchFamily="49" charset="0"/>
              <a:buChar char="o"/>
            </a:pPr>
            <a:r>
              <a:rPr lang="en-US" sz="2700" b="1" smtClean="0"/>
              <a:t>Mail Document</a:t>
            </a:r>
            <a:r>
              <a:rPr lang="en-US" sz="2700" smtClean="0"/>
              <a:t>: Là mẫu văn bản chứa thông tin chung của một biểu mẫu. Ví dụ: Giấy báo thi, giấy báo điểm, giấy chứng nhận, …</a:t>
            </a:r>
          </a:p>
          <a:p>
            <a:pPr lvl="1">
              <a:buFont typeface="Courier New" pitchFamily="49" charset="0"/>
              <a:buChar char="o"/>
            </a:pPr>
            <a:r>
              <a:rPr lang="en-US" sz="2700" b="1" smtClean="0"/>
              <a:t>Data source</a:t>
            </a:r>
            <a:r>
              <a:rPr lang="en-US" sz="2700" smtClean="0"/>
              <a:t>: Là nguồn dữ liệu tổ chức dưới dạng bảng, gồm nhiều dòng nhiều cột. Tên các cột gọi là trường (field), dòng đầu tiên gọi là dòng tiêu đề (header row) các dòng còn lại là bản ghi. Có thể tạo nguồn dữ liệu từ Word, Excel, Access,…</a:t>
            </a:r>
          </a:p>
          <a:p>
            <a:pPr>
              <a:buFont typeface="Wingdings" pitchFamily="2" charset="2"/>
              <a:buChar char="q"/>
            </a:pPr>
            <a:r>
              <a:rPr lang="en-US" sz="2800" smtClean="0"/>
              <a:t>Chuẩn bị:</a:t>
            </a:r>
          </a:p>
          <a:p>
            <a:pPr lvl="1">
              <a:buFont typeface="Courier New" pitchFamily="49" charset="0"/>
              <a:buChar char="o"/>
            </a:pPr>
            <a:r>
              <a:rPr lang="en-US" smtClean="0"/>
              <a:t>Tạo tệp tin </a:t>
            </a:r>
            <a:r>
              <a:rPr lang="en-US" b="1" smtClean="0"/>
              <a:t>Data source</a:t>
            </a:r>
            <a:r>
              <a:rPr lang="en-US" smtClean="0"/>
              <a:t> chứa dữ liệu nguồn và lưu lại. Ví dụ: danhsach.docx</a:t>
            </a:r>
          </a:p>
          <a:p>
            <a:pPr lvl="1">
              <a:buFont typeface="Courier New" pitchFamily="49" charset="0"/>
              <a:buChar char="o"/>
            </a:pPr>
            <a:r>
              <a:rPr lang="en-US" smtClean="0"/>
              <a:t>Tạo tệp tin </a:t>
            </a:r>
            <a:r>
              <a:rPr lang="en-US" b="1" smtClean="0"/>
              <a:t>Mail document </a:t>
            </a:r>
            <a:r>
              <a:rPr lang="en-US" smtClean="0"/>
              <a:t>và lưu lại. Ví dụ giaybao.docx</a:t>
            </a:r>
            <a:endParaRPr lang="en-US"/>
          </a:p>
        </p:txBody>
      </p:sp>
    </p:spTree>
    <p:extLst>
      <p:ext uri="{BB962C8B-B14F-4D97-AF65-F5344CB8AC3E}">
        <p14:creationId xmlns:p14="http://schemas.microsoft.com/office/powerpoint/2010/main" val="35471555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circle(in)">
                                      <p:cBhvr>
                                        <p:cTn id="31" dur="20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circle(in)">
                                      <p:cBhvr>
                                        <p:cTn id="36"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5.3 Tiến hành trộn thư</a:t>
            </a:r>
          </a:p>
        </p:txBody>
      </p:sp>
      <p:sp>
        <p:nvSpPr>
          <p:cNvPr id="3" name="Content Placeholder 2"/>
          <p:cNvSpPr>
            <a:spLocks noGrp="1"/>
          </p:cNvSpPr>
          <p:nvPr>
            <p:ph idx="1"/>
          </p:nvPr>
        </p:nvSpPr>
        <p:spPr>
          <a:xfrm>
            <a:off x="457200" y="1600200"/>
            <a:ext cx="4114800" cy="4525963"/>
          </a:xfrm>
        </p:spPr>
        <p:txBody>
          <a:bodyPr>
            <a:normAutofit/>
          </a:bodyPr>
          <a:lstStyle/>
          <a:p>
            <a:pPr>
              <a:buFont typeface="Wingdings" pitchFamily="2" charset="2"/>
              <a:buChar char="q"/>
            </a:pPr>
            <a:r>
              <a:rPr lang="en-US" sz="2400" smtClean="0"/>
              <a:t>Mở tập tin </a:t>
            </a:r>
            <a:r>
              <a:rPr lang="en-US" sz="2400" b="1" smtClean="0"/>
              <a:t>Main document </a:t>
            </a:r>
            <a:r>
              <a:rPr lang="en-US" sz="2400" smtClean="0"/>
              <a:t>ví dụ giaybao.docx</a:t>
            </a:r>
          </a:p>
          <a:p>
            <a:pPr>
              <a:buFont typeface="Wingdings" pitchFamily="2" charset="2"/>
              <a:buChar char="q"/>
            </a:pPr>
            <a:r>
              <a:rPr lang="en-US" sz="2400" smtClean="0"/>
              <a:t>Vào </a:t>
            </a:r>
            <a:r>
              <a:rPr lang="en-US" sz="2400" b="1" smtClean="0"/>
              <a:t>Mailings</a:t>
            </a:r>
            <a:r>
              <a:rPr lang="en-US" sz="2400" smtClean="0"/>
              <a:t> -&gt; chọn </a:t>
            </a:r>
            <a:r>
              <a:rPr lang="en-US" sz="2400" b="1" smtClean="0"/>
              <a:t>Start mail merge</a:t>
            </a:r>
            <a:r>
              <a:rPr lang="en-US" sz="2400" smtClean="0"/>
              <a:t> -&gt; </a:t>
            </a:r>
            <a:r>
              <a:rPr lang="en-US" sz="2400" b="1" smtClean="0"/>
              <a:t>step by step mail merge Wizard</a:t>
            </a:r>
          </a:p>
          <a:p>
            <a:pPr marL="0" indent="406400">
              <a:buNone/>
            </a:pPr>
            <a:r>
              <a:rPr lang="en-US" sz="2400" i="1" smtClean="0">
                <a:solidFill>
                  <a:srgbClr val="FF0000"/>
                </a:solidFill>
              </a:rPr>
              <a:t>Chú ý</a:t>
            </a:r>
            <a:r>
              <a:rPr lang="en-US" sz="2400" smtClean="0"/>
              <a:t>: Để trộn thư trong Word, bạn tiến hành thứ tự theo các bước từ </a:t>
            </a:r>
            <a:r>
              <a:rPr lang="en-US" sz="2400" b="1" smtClean="0"/>
              <a:t>1-&gt;6</a:t>
            </a:r>
            <a:r>
              <a:rPr lang="en-US" sz="2400" smtClean="0"/>
              <a:t>. </a:t>
            </a:r>
            <a:endParaRPr lang="en-US" sz="2400"/>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714" r="52096" b="62629"/>
          <a:stretch/>
        </p:blipFill>
        <p:spPr bwMode="auto">
          <a:xfrm>
            <a:off x="4572001" y="1752600"/>
            <a:ext cx="4114800" cy="209256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486400" y="3845169"/>
            <a:ext cx="28194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Công cụ mailings</a:t>
            </a:r>
            <a:endParaRPr lang="en-US">
              <a:latin typeface="Times New Roman" pitchFamily="18" charset="0"/>
              <a:cs typeface="Times New Roman" pitchFamily="18" charset="0"/>
            </a:endParaRPr>
          </a:p>
        </p:txBody>
      </p:sp>
      <p:cxnSp>
        <p:nvCxnSpPr>
          <p:cNvPr id="8" name="Straight Arrow Connector 7"/>
          <p:cNvCxnSpPr/>
          <p:nvPr/>
        </p:nvCxnSpPr>
        <p:spPr>
          <a:xfrm flipH="1">
            <a:off x="6248400" y="3733800"/>
            <a:ext cx="83820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56914544"/>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500"/>
                                        <p:tgtEl>
                                          <p:spTgt spid="819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5.3 Tiến hành trộn thư (tt)</a:t>
            </a:r>
          </a:p>
        </p:txBody>
      </p:sp>
      <p:sp>
        <p:nvSpPr>
          <p:cNvPr id="3" name="Content Placeholder 2"/>
          <p:cNvSpPr>
            <a:spLocks noGrp="1"/>
          </p:cNvSpPr>
          <p:nvPr>
            <p:ph idx="1"/>
          </p:nvPr>
        </p:nvSpPr>
        <p:spPr>
          <a:xfrm>
            <a:off x="457200" y="1600200"/>
            <a:ext cx="5943600" cy="4525963"/>
          </a:xfrm>
        </p:spPr>
        <p:txBody>
          <a:bodyPr>
            <a:normAutofit lnSpcReduction="10000"/>
          </a:bodyPr>
          <a:lstStyle/>
          <a:p>
            <a:pPr>
              <a:buFont typeface="Wingdings" pitchFamily="2" charset="2"/>
              <a:buChar char="q"/>
            </a:pPr>
            <a:r>
              <a:rPr lang="en-US" sz="2600" b="1" smtClean="0"/>
              <a:t>Bước 1</a:t>
            </a:r>
            <a:r>
              <a:rPr lang="en-US" sz="2600" smtClean="0"/>
              <a:t>: Word sẽ yêu cầu bạn chọn một trong những dạng tài liệu mà bạn sẽ chọn nó làm mẫu danh sách:</a:t>
            </a:r>
          </a:p>
          <a:p>
            <a:pPr lvl="1">
              <a:buFont typeface="Courier New" pitchFamily="49" charset="0"/>
              <a:buChar char="o"/>
            </a:pPr>
            <a:r>
              <a:rPr lang="en-US" sz="2400" b="1" smtClean="0"/>
              <a:t>Letter</a:t>
            </a:r>
            <a:r>
              <a:rPr lang="en-US" sz="2400" smtClean="0"/>
              <a:t>: Văn bản dạng chữ</a:t>
            </a:r>
          </a:p>
          <a:p>
            <a:pPr lvl="1">
              <a:buFont typeface="Courier New" pitchFamily="49" charset="0"/>
              <a:buChar char="o"/>
            </a:pPr>
            <a:r>
              <a:rPr lang="en-US" sz="2400" b="1" smtClean="0"/>
              <a:t>E-mail message</a:t>
            </a:r>
            <a:r>
              <a:rPr lang="en-US" sz="2400" smtClean="0"/>
              <a:t>: Dạng thư điện tử</a:t>
            </a:r>
          </a:p>
          <a:p>
            <a:pPr lvl="1">
              <a:buFont typeface="Courier New" pitchFamily="49" charset="0"/>
              <a:buChar char="o"/>
            </a:pPr>
            <a:r>
              <a:rPr lang="en-US" sz="2400" b="1" smtClean="0"/>
              <a:t>Envelope</a:t>
            </a:r>
            <a:r>
              <a:rPr lang="en-US" sz="2400" smtClean="0"/>
              <a:t>: dạng phong bì</a:t>
            </a:r>
          </a:p>
          <a:p>
            <a:pPr lvl="1">
              <a:buFont typeface="Courier New" pitchFamily="49" charset="0"/>
              <a:buChar char="o"/>
            </a:pPr>
            <a:r>
              <a:rPr lang="en-US" sz="2400" b="1" smtClean="0"/>
              <a:t>Labels</a:t>
            </a:r>
            <a:r>
              <a:rPr lang="en-US" sz="2400" smtClean="0"/>
              <a:t>: Dạng nhãn dán</a:t>
            </a:r>
          </a:p>
          <a:p>
            <a:pPr lvl="1">
              <a:buFont typeface="Courier New" pitchFamily="49" charset="0"/>
              <a:buChar char="o"/>
            </a:pPr>
            <a:r>
              <a:rPr lang="en-US" sz="2400" b="1" smtClean="0"/>
              <a:t>Directory</a:t>
            </a:r>
            <a:r>
              <a:rPr lang="en-US" sz="2400" smtClean="0"/>
              <a:t>: Dạng danh bạ</a:t>
            </a:r>
          </a:p>
          <a:p>
            <a:pPr marL="0" indent="457200">
              <a:buNone/>
            </a:pPr>
            <a:r>
              <a:rPr lang="en-US" sz="2400" smtClean="0"/>
              <a:t>Để chọn văn bản dạng chữ ta chọn Letter và đây là dạng phổ biến nhất.</a:t>
            </a:r>
          </a:p>
          <a:p>
            <a:pPr marL="0" indent="457200">
              <a:buNone/>
            </a:pPr>
            <a:r>
              <a:rPr lang="en-US" sz="2400" smtClean="0">
                <a:sym typeface="Wingdings"/>
              </a:rPr>
              <a:t></a:t>
            </a:r>
            <a:r>
              <a:rPr lang="en-US" sz="2400">
                <a:sym typeface="Wingdings"/>
              </a:rPr>
              <a:t>N</a:t>
            </a:r>
            <a:r>
              <a:rPr lang="en-US" sz="2400" smtClean="0"/>
              <a:t>hấn </a:t>
            </a:r>
            <a:r>
              <a:rPr lang="en-US" sz="2400" b="1" smtClean="0"/>
              <a:t>Next</a:t>
            </a:r>
            <a:r>
              <a:rPr lang="en-US" sz="2400" smtClean="0"/>
              <a:t> để sang bước 2.</a:t>
            </a:r>
          </a:p>
          <a:p>
            <a:pPr lvl="2"/>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1828799"/>
            <a:ext cx="1676400" cy="43332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086600"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1</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957927283"/>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500"/>
                                        <p:tgtEl>
                                          <p:spTgt spid="92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xEl>
                                              <p:pRg st="1" end="1"/>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par>
                                <p:cTn id="32" presetID="41" presetClass="entr" presetSubtype="0" fill="hold" nodeType="with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cTn>
                              </p:par>
                              <p:par>
                                <p:cTn id="39" presetID="41" presetClass="entr" presetSubtype="0" fill="hold" nodeType="withEffect">
                                  <p:stCondLst>
                                    <p:cond delay="0"/>
                                  </p:stCondLst>
                                  <p:iterate type="lt">
                                    <p:tmPct val="10000"/>
                                  </p:iterate>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3"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xEl>
                                              <p:pRg st="4" end="4"/>
                                            </p:txEl>
                                          </p:spTgt>
                                        </p:tgtEl>
                                      </p:cBhvr>
                                    </p:animEffect>
                                  </p:childTnLst>
                                </p:cTn>
                              </p:par>
                              <p:par>
                                <p:cTn id="46" presetID="41" presetClass="entr" presetSubtype="0" fill="hold" nodeType="withEffect">
                                  <p:stCondLst>
                                    <p:cond delay="0"/>
                                  </p:stCondLst>
                                  <p:iterate type="lt">
                                    <p:tmPct val="10000"/>
                                  </p:iterate>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p:cTn id="48"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50"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Effect transition="in" filter="circle(in)">
                                      <p:cBhvr>
                                        <p:cTn id="57" dur="2000"/>
                                        <p:tgtEl>
                                          <p:spTgt spid="3">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 calcmode="lin" valueType="num">
                                      <p:cBhvr additive="base">
                                        <p:cTn id="6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5.3 Tiến hành trộn thư (tt)</a:t>
            </a:r>
          </a:p>
        </p:txBody>
      </p:sp>
      <p:sp>
        <p:nvSpPr>
          <p:cNvPr id="3" name="Content Placeholder 2"/>
          <p:cNvSpPr>
            <a:spLocks noGrp="1"/>
          </p:cNvSpPr>
          <p:nvPr>
            <p:ph idx="1"/>
          </p:nvPr>
        </p:nvSpPr>
        <p:spPr>
          <a:xfrm>
            <a:off x="457200" y="1600200"/>
            <a:ext cx="6019800" cy="4525963"/>
          </a:xfrm>
        </p:spPr>
        <p:txBody>
          <a:bodyPr>
            <a:normAutofit fontScale="92500"/>
          </a:bodyPr>
          <a:lstStyle/>
          <a:p>
            <a:pPr>
              <a:buFont typeface="Wingdings" pitchFamily="2" charset="2"/>
              <a:buChar char="q"/>
            </a:pPr>
            <a:r>
              <a:rPr lang="en-US" sz="2400" b="1" smtClean="0"/>
              <a:t>Bước 2</a:t>
            </a:r>
            <a:r>
              <a:rPr lang="en-US" sz="2400" smtClean="0"/>
              <a:t>: Hộp thoại yêu cầu bạn chọn tập tin thư mẫu từ</a:t>
            </a:r>
          </a:p>
          <a:p>
            <a:pPr lvl="1">
              <a:buFont typeface="Courier New" pitchFamily="49" charset="0"/>
              <a:buChar char="o"/>
            </a:pPr>
            <a:r>
              <a:rPr lang="en-US" sz="2400" b="1" smtClean="0"/>
              <a:t>Use the current document</a:t>
            </a:r>
            <a:r>
              <a:rPr lang="en-US" sz="2400" smtClean="0"/>
              <a:t>: Sử dụng tập tin đang mở.</a:t>
            </a:r>
          </a:p>
          <a:p>
            <a:pPr lvl="1">
              <a:buFont typeface="Courier New" pitchFamily="49" charset="0"/>
              <a:buChar char="o"/>
            </a:pPr>
            <a:r>
              <a:rPr lang="en-US" sz="2400" b="1" smtClean="0"/>
              <a:t>Start from a template</a:t>
            </a:r>
            <a:r>
              <a:rPr lang="en-US" sz="2400" smtClean="0"/>
              <a:t>: Sử dụng 1 tập tin mẫu của Word.</a:t>
            </a:r>
          </a:p>
          <a:p>
            <a:pPr lvl="1">
              <a:buFont typeface="Courier New" pitchFamily="49" charset="0"/>
              <a:buChar char="o"/>
            </a:pPr>
            <a:r>
              <a:rPr lang="en-US" sz="2400" b="1" smtClean="0"/>
              <a:t>Start from existing document</a:t>
            </a:r>
            <a:r>
              <a:rPr lang="en-US" sz="2400" smtClean="0"/>
              <a:t>: Sử dung tâp tin đã tồn tại trên đĩa của bạn.</a:t>
            </a:r>
          </a:p>
          <a:p>
            <a:pPr marL="0" indent="406400">
              <a:buNone/>
            </a:pPr>
            <a:r>
              <a:rPr lang="en-US" sz="2600" smtClean="0"/>
              <a:t>Ở bước trên ta chọn </a:t>
            </a:r>
            <a:r>
              <a:rPr lang="en-US" sz="2600" b="1" smtClean="0"/>
              <a:t>giaybao.docx</a:t>
            </a:r>
            <a:r>
              <a:rPr lang="en-US" sz="2600" smtClean="0"/>
              <a:t> như vậy ở </a:t>
            </a:r>
            <a:r>
              <a:rPr lang="en-US" sz="2600" b="1" smtClean="0"/>
              <a:t>bước 2 </a:t>
            </a:r>
            <a:r>
              <a:rPr lang="en-US" sz="2600" smtClean="0"/>
              <a:t>này ta chọn dòng đầu tiên</a:t>
            </a:r>
          </a:p>
          <a:p>
            <a:pPr marL="0" indent="457200">
              <a:buNone/>
            </a:pPr>
            <a:r>
              <a:rPr lang="en-US" sz="2400" smtClean="0">
                <a:sym typeface="Wingdings"/>
              </a:rPr>
              <a:t></a:t>
            </a:r>
            <a:r>
              <a:rPr lang="en-US" sz="2400" smtClean="0"/>
              <a:t>Nhấn Next để sang </a:t>
            </a:r>
            <a:r>
              <a:rPr lang="en-US" sz="2400" b="1" smtClean="0"/>
              <a:t>bước 3</a:t>
            </a:r>
            <a:endParaRPr lang="en-US" sz="2400" b="1"/>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600200"/>
            <a:ext cx="1905000" cy="419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086600"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2</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396608081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500"/>
                                        <p:tgtEl>
                                          <p:spTgt spid="102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xEl>
                                              <p:pRg st="1" end="1"/>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par>
                                <p:cTn id="32" presetID="41" presetClass="entr" presetSubtype="0" fill="hold" nodeType="with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circle(in)">
                                      <p:cBhvr>
                                        <p:cTn id="43" dur="2000"/>
                                        <p:tgtEl>
                                          <p:spTgt spid="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additive="base">
                                        <p:cTn id="4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5.3 Tiến hành trộn thư (tt)</a:t>
            </a:r>
          </a:p>
        </p:txBody>
      </p:sp>
      <p:sp>
        <p:nvSpPr>
          <p:cNvPr id="3" name="Content Placeholder 2"/>
          <p:cNvSpPr>
            <a:spLocks noGrp="1"/>
          </p:cNvSpPr>
          <p:nvPr>
            <p:ph idx="1"/>
          </p:nvPr>
        </p:nvSpPr>
        <p:spPr>
          <a:xfrm>
            <a:off x="457200" y="1600200"/>
            <a:ext cx="6248400" cy="4525963"/>
          </a:xfrm>
        </p:spPr>
        <p:txBody>
          <a:bodyPr>
            <a:normAutofit fontScale="77500" lnSpcReduction="20000"/>
          </a:bodyPr>
          <a:lstStyle/>
          <a:p>
            <a:pPr>
              <a:buFont typeface="Wingdings" pitchFamily="2" charset="2"/>
              <a:buChar char="q"/>
            </a:pPr>
            <a:r>
              <a:rPr lang="en-US" sz="3100" b="1" smtClean="0"/>
              <a:t>Bước 3</a:t>
            </a:r>
            <a:r>
              <a:rPr lang="en-US" sz="3100" smtClean="0"/>
              <a:t>: Chọn tệp tin chứa danh sách người nhận sẽ sử dụng (danhsach.docx)</a:t>
            </a:r>
          </a:p>
          <a:p>
            <a:pPr lvl="1">
              <a:buFont typeface="Courier New" pitchFamily="49" charset="0"/>
              <a:buChar char="o"/>
            </a:pPr>
            <a:r>
              <a:rPr lang="en-US" b="1" smtClean="0"/>
              <a:t>Use an existing list</a:t>
            </a:r>
            <a:r>
              <a:rPr lang="en-US" smtClean="0"/>
              <a:t>: Sử dụng tệp tin có sẵn trên đĩa</a:t>
            </a:r>
          </a:p>
          <a:p>
            <a:pPr lvl="1">
              <a:buFont typeface="Courier New" pitchFamily="49" charset="0"/>
              <a:buChar char="o"/>
            </a:pPr>
            <a:r>
              <a:rPr lang="en-US" b="1" smtClean="0"/>
              <a:t>Select from Outlook contacts</a:t>
            </a:r>
            <a:r>
              <a:rPr lang="en-US" smtClean="0"/>
              <a:t>: danh sách từ danh bạ Outlook.</a:t>
            </a:r>
          </a:p>
          <a:p>
            <a:pPr lvl="1">
              <a:buFont typeface="Courier New" pitchFamily="49" charset="0"/>
              <a:buChar char="o"/>
            </a:pPr>
            <a:r>
              <a:rPr lang="en-US" b="1" smtClean="0"/>
              <a:t>Type a new list</a:t>
            </a:r>
            <a:r>
              <a:rPr lang="en-US" smtClean="0"/>
              <a:t>: Tạo mới</a:t>
            </a:r>
          </a:p>
          <a:p>
            <a:pPr marL="0" indent="342900">
              <a:buNone/>
            </a:pPr>
            <a:r>
              <a:rPr lang="en-US" sz="2800" smtClean="0"/>
              <a:t>Vì ta đã tạo danh sách sẵn là </a:t>
            </a:r>
            <a:r>
              <a:rPr lang="en-US" sz="2800" b="1" smtClean="0"/>
              <a:t>danhsach.docx</a:t>
            </a:r>
            <a:r>
              <a:rPr lang="en-US" sz="2800" smtClean="0"/>
              <a:t> lên bước này ta chọn Use an existing list -&gt; </a:t>
            </a:r>
            <a:r>
              <a:rPr lang="en-US" sz="2800" b="1" smtClean="0"/>
              <a:t>Brower</a:t>
            </a:r>
            <a:r>
              <a:rPr lang="en-US" sz="2800" smtClean="0"/>
              <a:t> để mở danh sách ra</a:t>
            </a:r>
          </a:p>
          <a:p>
            <a:pPr lvl="1">
              <a:buFont typeface="Courier New" pitchFamily="49" charset="0"/>
              <a:buChar char="o"/>
            </a:pPr>
            <a:r>
              <a:rPr lang="en-US" smtClean="0"/>
              <a:t>Nếu đúng danh sách nhấn Ok để tiếp tục</a:t>
            </a:r>
          </a:p>
          <a:p>
            <a:pPr marL="457200" lvl="1" indent="0">
              <a:buNone/>
            </a:pPr>
            <a:r>
              <a:rPr lang="en-US" smtClean="0">
                <a:sym typeface="Wingdings"/>
              </a:rPr>
              <a:t> </a:t>
            </a:r>
            <a:r>
              <a:rPr lang="en-US" smtClean="0"/>
              <a:t>Nhấn </a:t>
            </a:r>
            <a:r>
              <a:rPr lang="en-US" b="1" smtClean="0"/>
              <a:t>Next </a:t>
            </a:r>
            <a:r>
              <a:rPr lang="en-US" smtClean="0"/>
              <a:t>để sang </a:t>
            </a:r>
            <a:r>
              <a:rPr lang="en-US" b="1" smtClean="0"/>
              <a:t>bước 4</a:t>
            </a:r>
            <a:endParaRPr lang="en-US" b="1"/>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1600200"/>
            <a:ext cx="178689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086600"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3</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139138712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fade">
                                      <p:cBhvr>
                                        <p:cTn id="12" dur="500"/>
                                        <p:tgtEl>
                                          <p:spTgt spid="1126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xEl>
                                              <p:pRg st="1" end="1"/>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par>
                                <p:cTn id="32" presetID="41" presetClass="entr" presetSubtype="0" fill="hold" nodeType="with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circle(in)">
                                      <p:cBhvr>
                                        <p:cTn id="43" dur="2000"/>
                                        <p:tgtEl>
                                          <p:spTgt spid="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additive="base">
                                        <p:cTn id="5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5.3 Tiến hành trộn thư (tt)</a:t>
            </a:r>
          </a:p>
        </p:txBody>
      </p:sp>
      <p:sp>
        <p:nvSpPr>
          <p:cNvPr id="3" name="Content Placeholder 2"/>
          <p:cNvSpPr>
            <a:spLocks noGrp="1"/>
          </p:cNvSpPr>
          <p:nvPr>
            <p:ph idx="1"/>
          </p:nvPr>
        </p:nvSpPr>
        <p:spPr>
          <a:xfrm>
            <a:off x="457200" y="1600200"/>
            <a:ext cx="5503985" cy="4525963"/>
          </a:xfrm>
        </p:spPr>
        <p:txBody>
          <a:bodyPr/>
          <a:lstStyle/>
          <a:p>
            <a:pPr>
              <a:buFont typeface="Wingdings" pitchFamily="2" charset="2"/>
              <a:buChar char="q"/>
            </a:pPr>
            <a:r>
              <a:rPr lang="en-US" sz="2400" b="1" smtClean="0"/>
              <a:t>Bước 4</a:t>
            </a:r>
            <a:r>
              <a:rPr lang="en-US" sz="2400" smtClean="0"/>
              <a:t>: Chèn một số mục người nhận lên tệp tin thư của bạn</a:t>
            </a:r>
          </a:p>
          <a:p>
            <a:pPr lvl="1">
              <a:buFont typeface="Courier New" pitchFamily="49" charset="0"/>
              <a:buChar char="o"/>
            </a:pPr>
            <a:r>
              <a:rPr lang="en-US" sz="2400" smtClean="0"/>
              <a:t>Đặt con trỏ chuột vào vị trí cần chèn trên văn bản </a:t>
            </a:r>
            <a:r>
              <a:rPr lang="en-US" sz="2400" b="1" smtClean="0"/>
              <a:t>giấy báo </a:t>
            </a:r>
            <a:r>
              <a:rPr lang="en-US" sz="2400" smtClean="0"/>
              <a:t>-&gt; Chọn </a:t>
            </a:r>
            <a:r>
              <a:rPr lang="en-US" sz="2400" b="1" smtClean="0"/>
              <a:t>More items</a:t>
            </a:r>
            <a:r>
              <a:rPr lang="en-US" sz="2400" smtClean="0"/>
              <a:t> -&gt; chọn tiều đề cột cần chèn sau đó nhấn </a:t>
            </a:r>
            <a:r>
              <a:rPr lang="en-US" sz="2400" b="1" smtClean="0"/>
              <a:t>Insert -&gt; Close</a:t>
            </a:r>
            <a:r>
              <a:rPr lang="en-US" sz="2400" smtClean="0"/>
              <a:t>.</a:t>
            </a:r>
            <a:endParaRPr lang="en-US" sz="2400" b="1" smtClean="0"/>
          </a:p>
          <a:p>
            <a:pPr lvl="1">
              <a:buFont typeface="Courier New" pitchFamily="49" charset="0"/>
              <a:buChar char="o"/>
            </a:pPr>
            <a:r>
              <a:rPr lang="en-US" sz="2400" smtClean="0"/>
              <a:t>Làm tương tự với các vị trí còn lại đến khi hết vị trí</a:t>
            </a:r>
          </a:p>
          <a:p>
            <a:pPr marL="457200" lvl="1" indent="0">
              <a:buNone/>
            </a:pPr>
            <a:r>
              <a:rPr lang="en-US" sz="2400" smtClean="0">
                <a:sym typeface="Wingdings"/>
              </a:rPr>
              <a:t></a:t>
            </a:r>
            <a:r>
              <a:rPr lang="en-US" sz="2400" smtClean="0"/>
              <a:t>Nhấn Next để sang bước 5</a:t>
            </a:r>
            <a:endParaRPr lang="en-US" sz="240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3062" t="18246" b="7157"/>
          <a:stretch/>
        </p:blipFill>
        <p:spPr bwMode="auto">
          <a:xfrm>
            <a:off x="5937320" y="2209800"/>
            <a:ext cx="2818678" cy="3200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634235"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Bước4</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2596754618"/>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500"/>
                                        <p:tgtEl>
                                          <p:spTgt spid="1229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circle(in)">
                                      <p:cBhvr>
                                        <p:cTn id="20" dur="2000"/>
                                        <p:tgtEl>
                                          <p:spTgt spid="3">
                                            <p:txEl>
                                              <p:pRg st="1" end="1"/>
                                            </p:txEl>
                                          </p:spTgt>
                                        </p:tgtEl>
                                      </p:cBhvr>
                                    </p:animEffect>
                                  </p:childTnLst>
                                </p:cTn>
                              </p:par>
                              <p:par>
                                <p:cTn id="21" presetID="6" presetClass="entr" presetSubtype="16"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circle(in)">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5.3 Tiến hành trộn thư (tt)</a:t>
            </a:r>
          </a:p>
        </p:txBody>
      </p:sp>
      <p:sp>
        <p:nvSpPr>
          <p:cNvPr id="3" name="Content Placeholder 2"/>
          <p:cNvSpPr>
            <a:spLocks noGrp="1"/>
          </p:cNvSpPr>
          <p:nvPr>
            <p:ph idx="1"/>
          </p:nvPr>
        </p:nvSpPr>
        <p:spPr>
          <a:xfrm>
            <a:off x="457200" y="1600200"/>
            <a:ext cx="5181600" cy="4525963"/>
          </a:xfrm>
        </p:spPr>
        <p:txBody>
          <a:bodyPr/>
          <a:lstStyle/>
          <a:p>
            <a:pPr>
              <a:buFont typeface="Wingdings" pitchFamily="2" charset="2"/>
              <a:buChar char="q"/>
            </a:pPr>
            <a:r>
              <a:rPr lang="en-US" sz="2400" b="1" smtClean="0"/>
              <a:t>Bước 5</a:t>
            </a:r>
            <a:r>
              <a:rPr lang="en-US" sz="2400" smtClean="0"/>
              <a:t>: Là bước xem trước kết quả</a:t>
            </a:r>
          </a:p>
          <a:p>
            <a:pPr lvl="1">
              <a:buFont typeface="Courier New" pitchFamily="49" charset="0"/>
              <a:buChar char="o"/>
            </a:pPr>
            <a:r>
              <a:rPr lang="en-US" sz="2400" smtClean="0"/>
              <a:t>Bạn nhấn vào các mũi tên </a:t>
            </a:r>
            <a:r>
              <a:rPr lang="en-US" sz="2400" b="1" smtClean="0"/>
              <a:t>&lt;&lt;</a:t>
            </a:r>
            <a:r>
              <a:rPr lang="en-US" sz="2400" smtClean="0"/>
              <a:t> hoặc </a:t>
            </a:r>
            <a:r>
              <a:rPr lang="en-US" sz="2400" b="1" smtClean="0"/>
              <a:t>&gt;&gt; </a:t>
            </a:r>
            <a:r>
              <a:rPr lang="en-US" sz="2400" smtClean="0"/>
              <a:t>để xem các kết quả đạt được.</a:t>
            </a:r>
          </a:p>
          <a:p>
            <a:pPr lvl="1">
              <a:buFont typeface="Courier New" pitchFamily="49" charset="0"/>
              <a:buChar char="o"/>
            </a:pPr>
            <a:r>
              <a:rPr lang="en-US" sz="2400" smtClean="0"/>
              <a:t>Nếu sai sót có thể nhấn </a:t>
            </a:r>
            <a:r>
              <a:rPr lang="en-US" sz="2400" b="1" smtClean="0"/>
              <a:t>Previous</a:t>
            </a:r>
            <a:r>
              <a:rPr lang="en-US" sz="2400" smtClean="0"/>
              <a:t> để quay lại các bước trước để chỉnh sửa</a:t>
            </a:r>
          </a:p>
          <a:p>
            <a:pPr marL="457200" lvl="1" indent="0">
              <a:buNone/>
            </a:pPr>
            <a:r>
              <a:rPr lang="en-US" sz="2400" smtClean="0">
                <a:sym typeface="Wingdings"/>
              </a:rPr>
              <a:t></a:t>
            </a:r>
            <a:r>
              <a:rPr lang="en-US" sz="2400" smtClean="0"/>
              <a:t>Nhấn </a:t>
            </a:r>
            <a:r>
              <a:rPr lang="en-US" sz="2400" b="1" smtClean="0"/>
              <a:t>Next </a:t>
            </a:r>
            <a:r>
              <a:rPr lang="en-US" sz="2400" smtClean="0"/>
              <a:t>để sang bước 6</a:t>
            </a:r>
            <a:endParaRPr lang="en-US" sz="2400" b="1" smtClean="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676400"/>
            <a:ext cx="1857375"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086600"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5</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2372815015"/>
      </p:ext>
    </p:extLst>
  </p:cSld>
  <p:clrMapOvr>
    <a:masterClrMapping/>
  </p:clrMapOvr>
  <p:transition>
    <p:checke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5.3 Tiến hành trộn thư (tt)</a:t>
            </a:r>
          </a:p>
        </p:txBody>
      </p:sp>
      <p:sp>
        <p:nvSpPr>
          <p:cNvPr id="3" name="Content Placeholder 2"/>
          <p:cNvSpPr>
            <a:spLocks noGrp="1"/>
          </p:cNvSpPr>
          <p:nvPr>
            <p:ph idx="1"/>
          </p:nvPr>
        </p:nvSpPr>
        <p:spPr>
          <a:xfrm>
            <a:off x="457200" y="1600200"/>
            <a:ext cx="5791200" cy="4525963"/>
          </a:xfrm>
        </p:spPr>
        <p:txBody>
          <a:bodyPr/>
          <a:lstStyle/>
          <a:p>
            <a:pPr>
              <a:buFont typeface="Wingdings" pitchFamily="2" charset="2"/>
              <a:buChar char="q"/>
            </a:pPr>
            <a:r>
              <a:rPr lang="en-US" sz="2400" b="1" smtClean="0"/>
              <a:t>Bước 6</a:t>
            </a:r>
            <a:r>
              <a:rPr lang="en-US" sz="2400" smtClean="0"/>
              <a:t>: Hoàn thành và in ấn</a:t>
            </a:r>
          </a:p>
          <a:p>
            <a:pPr marL="457200" lvl="1" indent="0">
              <a:buNone/>
            </a:pPr>
            <a:r>
              <a:rPr lang="en-US" sz="2400" smtClean="0"/>
              <a:t>Đây là bước cuối cùng của thao tác chộn để hoàn thiện ta chọn:</a:t>
            </a:r>
          </a:p>
          <a:p>
            <a:pPr lvl="1">
              <a:buFont typeface="Courier New" pitchFamily="49" charset="0"/>
              <a:buChar char="o"/>
            </a:pPr>
            <a:r>
              <a:rPr lang="en-US" sz="2400" b="1" smtClean="0"/>
              <a:t>Print</a:t>
            </a:r>
            <a:r>
              <a:rPr lang="en-US" sz="2400" smtClean="0"/>
              <a:t>: để in trưc tiếp ra máy in</a:t>
            </a:r>
          </a:p>
          <a:p>
            <a:pPr lvl="1">
              <a:buFont typeface="Courier New" pitchFamily="49" charset="0"/>
              <a:buChar char="o"/>
            </a:pPr>
            <a:r>
              <a:rPr lang="en-US" sz="2400" b="1" smtClean="0"/>
              <a:t>Edit individual letters</a:t>
            </a:r>
            <a:r>
              <a:rPr lang="en-US" sz="2400" smtClean="0"/>
              <a:t>: để đưa những văn bản đạt được ra 1 file chung</a:t>
            </a:r>
            <a:endParaRPr lang="en-US" sz="240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1752598"/>
            <a:ext cx="2372783" cy="35712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774391" y="48514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6</a:t>
            </a:r>
            <a:endParaRPr lang="en-US" b="1">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984618898"/>
      </p:ext>
    </p:extLst>
  </p:cSld>
  <p:clrMapOvr>
    <a:masterClrMapping/>
  </p:clrMapOvr>
  <p:transition>
    <p:check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dirty="0"/>
              <a:t>1.3 </a:t>
            </a:r>
            <a:r>
              <a:rPr lang="en-US" b="1" dirty="0" err="1"/>
              <a:t>Cách</a:t>
            </a:r>
            <a:r>
              <a:rPr lang="en-US" b="1" dirty="0"/>
              <a:t> </a:t>
            </a:r>
            <a:r>
              <a:rPr lang="en-US" b="1" dirty="0" err="1"/>
              <a:t>sử</a:t>
            </a:r>
            <a:r>
              <a:rPr lang="en-US" b="1" dirty="0"/>
              <a:t> </a:t>
            </a:r>
            <a:r>
              <a:rPr lang="en-US" b="1" dirty="0" err="1"/>
              <a:t>dụng</a:t>
            </a:r>
            <a:r>
              <a:rPr lang="en-US" b="1" dirty="0"/>
              <a:t> </a:t>
            </a:r>
            <a:r>
              <a:rPr lang="en-US" b="1" dirty="0" err="1"/>
              <a:t>Tiếng</a:t>
            </a:r>
            <a:r>
              <a:rPr lang="en-US" b="1" dirty="0"/>
              <a:t> </a:t>
            </a:r>
            <a:r>
              <a:rPr lang="en-US" b="1" dirty="0" err="1"/>
              <a:t>Việt</a:t>
            </a:r>
            <a:r>
              <a:rPr lang="en-US" b="1" dirty="0"/>
              <a:t> (</a:t>
            </a:r>
            <a:r>
              <a:rPr lang="en-US" b="1" dirty="0" err="1"/>
              <a:t>tt</a:t>
            </a:r>
            <a:r>
              <a:rPr lang="en-US" b="1" dirty="0"/>
              <a:t>)</a:t>
            </a:r>
          </a:p>
        </p:txBody>
      </p:sp>
      <p:sp>
        <p:nvSpPr>
          <p:cNvPr id="3" name="Content Placeholder 2"/>
          <p:cNvSpPr>
            <a:spLocks noGrp="1"/>
          </p:cNvSpPr>
          <p:nvPr>
            <p:ph idx="1"/>
          </p:nvPr>
        </p:nvSpPr>
        <p:spPr/>
        <p:txBody>
          <a:bodyPr>
            <a:normAutofit/>
          </a:bodyPr>
          <a:lstStyle/>
          <a:p>
            <a:pPr marL="0" indent="0">
              <a:buNone/>
            </a:pPr>
            <a:r>
              <a:rPr lang="en-US" sz="2800" b="1" smtClean="0"/>
              <a:t>1.3.2 Kiểu gõ</a:t>
            </a:r>
          </a:p>
          <a:p>
            <a:pPr marL="0" indent="457200">
              <a:buNone/>
            </a:pPr>
            <a:r>
              <a:rPr lang="en-US" sz="2400" smtClean="0"/>
              <a:t>Có rất nhiều kiểu gõ Tiếng Việt trong Windows như Telex, VNI, VIQR... Thông dụng nhất hiện nay là kiểu gõ </a:t>
            </a:r>
            <a:r>
              <a:rPr lang="en-US" sz="2400" b="1" smtClean="0"/>
              <a:t>Telex</a:t>
            </a:r>
            <a:r>
              <a:rPr lang="en-US" sz="2400" smtClean="0"/>
              <a:t>.</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990600" y="3276600"/>
            <a:ext cx="7170266" cy="18927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739750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circle(in)">
                                      <p:cBhvr>
                                        <p:cTn id="1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 Thiết lập trang &amp; In &amp; Kết xuất </a:t>
            </a:r>
          </a:p>
        </p:txBody>
      </p:sp>
      <p:sp>
        <p:nvSpPr>
          <p:cNvPr id="4" name="Content Placeholder 3"/>
          <p:cNvSpPr>
            <a:spLocks noGrp="1"/>
          </p:cNvSpPr>
          <p:nvPr>
            <p:ph idx="1"/>
          </p:nvPr>
        </p:nvSpPr>
        <p:spPr>
          <a:xfrm>
            <a:off x="617150" y="1600200"/>
            <a:ext cx="8229600" cy="4525963"/>
          </a:xfrm>
        </p:spPr>
        <p:txBody>
          <a:bodyPr>
            <a:normAutofit/>
          </a:bodyPr>
          <a:lstStyle/>
          <a:p>
            <a:pPr>
              <a:buFont typeface="Courier New" pitchFamily="49" charset="0"/>
              <a:buChar char="o"/>
            </a:pPr>
            <a:r>
              <a:rPr lang="en-US" smtClean="0"/>
              <a:t>Thiết lập trang in</a:t>
            </a:r>
          </a:p>
          <a:p>
            <a:pPr>
              <a:buFont typeface="Courier New" pitchFamily="49" charset="0"/>
              <a:buChar char="o"/>
            </a:pPr>
            <a:r>
              <a:rPr lang="en-US" smtClean="0"/>
              <a:t>Ngắt trang (Page Break)</a:t>
            </a:r>
          </a:p>
          <a:p>
            <a:pPr>
              <a:buFont typeface="Courier New" pitchFamily="49" charset="0"/>
              <a:buChar char="o"/>
            </a:pPr>
            <a:r>
              <a:rPr lang="en-US" smtClean="0"/>
              <a:t>Ngắt phần (Section Break)</a:t>
            </a:r>
          </a:p>
          <a:p>
            <a:pPr>
              <a:buFont typeface="Courier New" pitchFamily="49" charset="0"/>
              <a:buChar char="o"/>
            </a:pPr>
            <a:r>
              <a:rPr lang="en-US" smtClean="0"/>
              <a:t>In </a:t>
            </a:r>
          </a:p>
          <a:p>
            <a:pPr>
              <a:buFont typeface="Courier New" pitchFamily="49" charset="0"/>
              <a:buChar char="o"/>
            </a:pPr>
            <a:r>
              <a:rPr lang="en-US" smtClean="0"/>
              <a:t>Kết xuất</a:t>
            </a:r>
          </a:p>
          <a:p>
            <a:pPr>
              <a:buFont typeface="Courier New" pitchFamily="49" charset="0"/>
              <a:buChar char="o"/>
            </a:pPr>
            <a:endParaRPr lang="en-US" smtClean="0"/>
          </a:p>
          <a:p>
            <a:pPr marL="0" indent="0">
              <a:buNone/>
            </a:pPr>
            <a:endParaRPr lang="en-US"/>
          </a:p>
        </p:txBody>
      </p:sp>
      <p:sp>
        <p:nvSpPr>
          <p:cNvPr id="5" name="Rectangle 4"/>
          <p:cNvSpPr/>
          <p:nvPr/>
        </p:nvSpPr>
        <p:spPr>
          <a:xfrm>
            <a:off x="3505200" y="25908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8397220"/>
      </p:ext>
    </p:extLst>
  </p:cSld>
  <p:clrMapOvr>
    <a:masterClrMapping/>
  </p:clrMapOvr>
  <p:transition>
    <p:checke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6.1 Thiết lập trang in</a:t>
            </a:r>
          </a:p>
        </p:txBody>
      </p:sp>
      <p:sp>
        <p:nvSpPr>
          <p:cNvPr id="4" name="Content Placeholder 3"/>
          <p:cNvSpPr>
            <a:spLocks noGrp="1"/>
          </p:cNvSpPr>
          <p:nvPr>
            <p:ph idx="1"/>
          </p:nvPr>
        </p:nvSpPr>
        <p:spPr>
          <a:xfrm>
            <a:off x="617150" y="1600200"/>
            <a:ext cx="8229600" cy="4525963"/>
          </a:xfrm>
        </p:spPr>
        <p:txBody>
          <a:bodyPr>
            <a:normAutofit lnSpcReduction="10000"/>
          </a:bodyPr>
          <a:lstStyle/>
          <a:p>
            <a:pPr marL="0" indent="0">
              <a:buNone/>
            </a:pPr>
            <a:r>
              <a:rPr lang="en-US" sz="2800" b="1" smtClean="0"/>
              <a:t>6.1.1</a:t>
            </a:r>
            <a:r>
              <a:rPr lang="en-US" sz="2800" b="1"/>
              <a:t>. </a:t>
            </a:r>
            <a:r>
              <a:rPr lang="en-US" sz="2800" b="1" smtClean="0"/>
              <a:t>Lề &amp; kích thước trang </a:t>
            </a:r>
            <a:r>
              <a:rPr lang="en-US" sz="2800" b="1"/>
              <a:t>in</a:t>
            </a:r>
          </a:p>
          <a:p>
            <a:pPr indent="0">
              <a:buNone/>
            </a:pPr>
            <a:r>
              <a:rPr lang="en-US" sz="2400"/>
              <a:t>Chọn Tab Page layout -&gt; Group </a:t>
            </a:r>
            <a:r>
              <a:rPr lang="en-US" sz="2400" b="1"/>
              <a:t>page setup </a:t>
            </a:r>
            <a:r>
              <a:rPr lang="en-US" sz="2400"/>
              <a:t>với các mục chính như </a:t>
            </a:r>
            <a:r>
              <a:rPr lang="en-US" sz="2400" smtClean="0"/>
              <a:t>sau</a:t>
            </a:r>
          </a:p>
          <a:p>
            <a:pPr indent="457200"/>
            <a:endParaRPr lang="en-US" sz="2400"/>
          </a:p>
          <a:p>
            <a:pPr indent="457200"/>
            <a:endParaRPr lang="en-US" sz="2400"/>
          </a:p>
          <a:p>
            <a:pPr>
              <a:buFont typeface="Wingdings" pitchFamily="2" charset="2"/>
              <a:buChar char="q"/>
            </a:pPr>
            <a:r>
              <a:rPr lang="en-US" sz="2400" b="1"/>
              <a:t>Nút Margins</a:t>
            </a:r>
            <a:r>
              <a:rPr lang="en-US" sz="2400"/>
              <a:t>: Chỉ định thông số canh lề cho trang in. Chúng ta có thể chọn các canh lề có sẵn hoặc vào Custom margins để thiết lập với:</a:t>
            </a:r>
          </a:p>
          <a:p>
            <a:pPr marL="800100" lvl="1" indent="-342900">
              <a:buFont typeface="Courier New" pitchFamily="49" charset="0"/>
              <a:buChar char="o"/>
            </a:pPr>
            <a:r>
              <a:rPr lang="en-US" sz="2000"/>
              <a:t>Top: lề trên</a:t>
            </a:r>
          </a:p>
          <a:p>
            <a:pPr marL="800100" lvl="1" indent="-342900">
              <a:buFont typeface="Courier New" pitchFamily="49" charset="0"/>
              <a:buChar char="o"/>
            </a:pPr>
            <a:r>
              <a:rPr lang="en-US" sz="2000"/>
              <a:t>Bottom: lề dưới</a:t>
            </a:r>
          </a:p>
          <a:p>
            <a:pPr marL="800100" lvl="1" indent="-342900">
              <a:buFont typeface="Courier New" pitchFamily="49" charset="0"/>
              <a:buChar char="o"/>
            </a:pPr>
            <a:r>
              <a:rPr lang="en-US" sz="2000"/>
              <a:t>Left: lề trái</a:t>
            </a:r>
          </a:p>
          <a:p>
            <a:pPr marL="800100" lvl="1" indent="-342900">
              <a:buFont typeface="Courier New" pitchFamily="49" charset="0"/>
              <a:buChar char="o"/>
            </a:pPr>
            <a:r>
              <a:rPr lang="en-US" sz="2000"/>
              <a:t>Right: lề phải</a:t>
            </a:r>
          </a:p>
          <a:p>
            <a:pPr marL="0" indent="0">
              <a:buNone/>
            </a:pPr>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2590800"/>
            <a:ext cx="3434798"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8350" y="4876800"/>
            <a:ext cx="3752850" cy="10592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505200" y="25908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6924095"/>
      </p:ext>
    </p:extLst>
  </p:cSld>
  <p:clrMapOvr>
    <a:masterClrMapping/>
  </p:clrMapOvr>
  <p:transition>
    <p:checke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6.1 Thiết lập trang in (tt)</a:t>
            </a:r>
          </a:p>
        </p:txBody>
      </p:sp>
      <p:sp>
        <p:nvSpPr>
          <p:cNvPr id="3" name="Content Placeholder 2"/>
          <p:cNvSpPr>
            <a:spLocks noGrp="1"/>
          </p:cNvSpPr>
          <p:nvPr>
            <p:ph idx="1"/>
          </p:nvPr>
        </p:nvSpPr>
        <p:spPr>
          <a:xfrm>
            <a:off x="457200" y="1600200"/>
            <a:ext cx="5410200" cy="4724400"/>
          </a:xfrm>
        </p:spPr>
        <p:txBody>
          <a:bodyPr>
            <a:normAutofit/>
          </a:bodyPr>
          <a:lstStyle/>
          <a:p>
            <a:pPr>
              <a:buFont typeface="Wingdings" pitchFamily="2" charset="2"/>
              <a:buChar char="q"/>
            </a:pPr>
            <a:r>
              <a:rPr lang="en-US" smtClean="0"/>
              <a:t>Nút </a:t>
            </a:r>
            <a:r>
              <a:rPr lang="en-US" b="1" smtClean="0"/>
              <a:t>Orientation</a:t>
            </a:r>
            <a:r>
              <a:rPr lang="en-US" smtClean="0"/>
              <a:t>: chọn hướng in dọc hay ngang</a:t>
            </a:r>
          </a:p>
          <a:p>
            <a:pPr lvl="1">
              <a:buFont typeface="Courier New" pitchFamily="49" charset="0"/>
              <a:buChar char="o"/>
            </a:pPr>
            <a:r>
              <a:rPr lang="en-US" smtClean="0"/>
              <a:t>Portrait: dọc</a:t>
            </a:r>
          </a:p>
          <a:p>
            <a:pPr lvl="1">
              <a:buFont typeface="Courier New" pitchFamily="49" charset="0"/>
              <a:buChar char="o"/>
            </a:pPr>
            <a:r>
              <a:rPr lang="en-US" smtClean="0"/>
              <a:t>Landscape: ngang</a:t>
            </a:r>
          </a:p>
          <a:p>
            <a:pPr>
              <a:buFont typeface="Wingdings" pitchFamily="2" charset="2"/>
              <a:buChar char="q"/>
            </a:pPr>
            <a:r>
              <a:rPr lang="en-US" smtClean="0"/>
              <a:t>Nút </a:t>
            </a:r>
            <a:r>
              <a:rPr lang="en-US" b="1" smtClean="0"/>
              <a:t>Size</a:t>
            </a:r>
            <a:r>
              <a:rPr lang="en-US" smtClean="0"/>
              <a:t>: chọn khổ giấy in trong danh sách</a:t>
            </a:r>
          </a:p>
          <a:p>
            <a:pPr marL="0" indent="0">
              <a:buNone/>
            </a:pPr>
            <a:endParaRPr lang="en-US" smtClean="0"/>
          </a:p>
          <a:p>
            <a:pPr marL="0" indent="0">
              <a:buNone/>
            </a:pPr>
            <a:endParaRPr lang="en-US" smtClean="0"/>
          </a:p>
          <a:p>
            <a:pPr marL="0" indent="0">
              <a:buNone/>
            </a:pPr>
            <a:endParaRPr lang="en-US"/>
          </a:p>
        </p:txBody>
      </p:sp>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2091" t="2957" r="78085" b="72312"/>
          <a:stretch/>
        </p:blipFill>
        <p:spPr bwMode="auto">
          <a:xfrm>
            <a:off x="6019800" y="1569872"/>
            <a:ext cx="2495550" cy="176504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3563007"/>
            <a:ext cx="2495550" cy="250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0711048"/>
      </p:ext>
    </p:extLst>
  </p:cSld>
  <p:clrMapOvr>
    <a:masterClrMapping/>
  </p:clrMapOvr>
  <p:transition>
    <p:checke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6.1 Thiết lập trang in (tt)</a:t>
            </a:r>
          </a:p>
        </p:txBody>
      </p:sp>
      <p:sp>
        <p:nvSpPr>
          <p:cNvPr id="3" name="Content Placeholder 2"/>
          <p:cNvSpPr>
            <a:spLocks noGrp="1"/>
          </p:cNvSpPr>
          <p:nvPr>
            <p:ph idx="1"/>
          </p:nvPr>
        </p:nvSpPr>
        <p:spPr>
          <a:xfrm>
            <a:off x="457200" y="1600200"/>
            <a:ext cx="6096000" cy="4724400"/>
          </a:xfrm>
        </p:spPr>
        <p:txBody>
          <a:bodyPr>
            <a:normAutofit/>
          </a:bodyPr>
          <a:lstStyle/>
          <a:p>
            <a:pPr marL="0" indent="0">
              <a:buNone/>
            </a:pPr>
            <a:r>
              <a:rPr lang="en-US" sz="2800" b="1" smtClean="0"/>
              <a:t>6.1.2. Thiết lập nền in (page Background)</a:t>
            </a:r>
          </a:p>
          <a:p>
            <a:pPr lvl="1">
              <a:buFont typeface="Wingdings" pitchFamily="2" charset="2"/>
              <a:buChar char="q"/>
            </a:pPr>
            <a:r>
              <a:rPr lang="en-US" sz="2400" smtClean="0"/>
              <a:t>Chọn màu nền cho trang (Page color)</a:t>
            </a:r>
          </a:p>
          <a:p>
            <a:pPr lvl="2">
              <a:buFont typeface="Courier New" pitchFamily="49" charset="0"/>
              <a:buChar char="o"/>
            </a:pPr>
            <a:r>
              <a:rPr lang="en-US" smtClean="0"/>
              <a:t>Thực hiện: </a:t>
            </a:r>
            <a:r>
              <a:rPr lang="en-US" b="1" smtClean="0"/>
              <a:t>Page layout </a:t>
            </a:r>
            <a:r>
              <a:rPr lang="en-US" smtClean="0"/>
              <a:t>-&gt; </a:t>
            </a:r>
            <a:r>
              <a:rPr lang="en-US" b="1" smtClean="0"/>
              <a:t>page color: </a:t>
            </a:r>
            <a:r>
              <a:rPr lang="en-US" smtClean="0"/>
              <a:t>chọn màu cần tạo trang</a:t>
            </a:r>
          </a:p>
          <a:p>
            <a:pPr marL="0" indent="0">
              <a:buNone/>
            </a:pPr>
            <a:endParaRPr lang="en-US" smtClean="0"/>
          </a:p>
          <a:p>
            <a:pPr marL="0" indent="0">
              <a:buNone/>
            </a:pPr>
            <a:endParaRPr lang="en-US" smtClean="0"/>
          </a:p>
          <a:p>
            <a:pPr marL="0" indent="0">
              <a:buNone/>
            </a:pP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4267200"/>
            <a:ext cx="6019800" cy="167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715000" y="4648200"/>
            <a:ext cx="2438400" cy="1291928"/>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6667003"/>
      </p:ext>
    </p:extLst>
  </p:cSld>
  <p:clrMapOvr>
    <a:masterClrMapping/>
  </p:clrMapOvr>
  <p:transition>
    <p:checke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6.1 Thiết lập trang in (tt)</a:t>
            </a:r>
          </a:p>
        </p:txBody>
      </p:sp>
      <p:sp>
        <p:nvSpPr>
          <p:cNvPr id="3" name="Content Placeholder 2"/>
          <p:cNvSpPr>
            <a:spLocks noGrp="1"/>
          </p:cNvSpPr>
          <p:nvPr>
            <p:ph idx="1"/>
          </p:nvPr>
        </p:nvSpPr>
        <p:spPr>
          <a:xfrm>
            <a:off x="457200" y="1600200"/>
            <a:ext cx="4419600" cy="4648200"/>
          </a:xfrm>
        </p:spPr>
        <p:txBody>
          <a:bodyPr>
            <a:normAutofit fontScale="92500" lnSpcReduction="20000"/>
          </a:bodyPr>
          <a:lstStyle/>
          <a:p>
            <a:pPr>
              <a:buFont typeface="Wingdings" pitchFamily="2" charset="2"/>
              <a:buChar char="q"/>
            </a:pPr>
            <a:r>
              <a:rPr lang="en-US" sz="2600"/>
              <a:t>Đóng dấu </a:t>
            </a:r>
            <a:r>
              <a:rPr lang="en-US" sz="2600" smtClean="0"/>
              <a:t>mờ (Watermark)</a:t>
            </a:r>
            <a:endParaRPr lang="en-US" sz="2600"/>
          </a:p>
          <a:p>
            <a:pPr marL="0" indent="457200">
              <a:buNone/>
            </a:pPr>
            <a:r>
              <a:rPr lang="en-US" sz="2600"/>
              <a:t>Cho phép tạo lớp chữ mờ dưới văn bản</a:t>
            </a:r>
          </a:p>
          <a:p>
            <a:pPr marL="450850" lvl="1">
              <a:buFont typeface="Courier New" pitchFamily="49" charset="0"/>
              <a:buChar char="o"/>
            </a:pPr>
            <a:r>
              <a:rPr lang="en-US" sz="2600"/>
              <a:t>Thực hiện: </a:t>
            </a:r>
            <a:r>
              <a:rPr lang="en-US" sz="2600" b="1"/>
              <a:t>Page layout </a:t>
            </a:r>
            <a:r>
              <a:rPr lang="en-US" sz="2600"/>
              <a:t>-&gt; </a:t>
            </a:r>
            <a:r>
              <a:rPr lang="en-US" sz="2600" b="1"/>
              <a:t>Watermark</a:t>
            </a:r>
            <a:r>
              <a:rPr lang="en-US" sz="2600"/>
              <a:t> -&gt; </a:t>
            </a:r>
            <a:r>
              <a:rPr lang="en-US" sz="2600" b="1"/>
              <a:t>costum </a:t>
            </a:r>
            <a:r>
              <a:rPr lang="en-US" sz="2600" b="1" smtClean="0"/>
              <a:t>Watermark:</a:t>
            </a:r>
            <a:endParaRPr lang="en-US" sz="2600" b="1"/>
          </a:p>
          <a:p>
            <a:pPr marL="800100" lvl="2">
              <a:buFont typeface="Wingdings" pitchFamily="2" charset="2"/>
              <a:buChar char="Ø"/>
            </a:pPr>
            <a:r>
              <a:rPr lang="en-US" sz="2200" b="1"/>
              <a:t>No Watermark</a:t>
            </a:r>
            <a:r>
              <a:rPr lang="en-US" sz="2200"/>
              <a:t>: Bỏ qua Watermark</a:t>
            </a:r>
          </a:p>
          <a:p>
            <a:pPr marL="800100" lvl="2">
              <a:buFont typeface="Wingdings" pitchFamily="2" charset="2"/>
              <a:buChar char="Ø"/>
            </a:pPr>
            <a:r>
              <a:rPr lang="en-US" sz="2200" b="1"/>
              <a:t>Picture Watermark</a:t>
            </a:r>
            <a:r>
              <a:rPr lang="en-US" sz="2200"/>
              <a:t>: Tạo waternark là hình ảnh</a:t>
            </a:r>
          </a:p>
          <a:p>
            <a:pPr marL="800100" lvl="2">
              <a:buFont typeface="Wingdings" pitchFamily="2" charset="2"/>
              <a:buChar char="Ø"/>
            </a:pPr>
            <a:r>
              <a:rPr lang="en-US" sz="2200" b="1"/>
              <a:t>Text watermark</a:t>
            </a:r>
            <a:r>
              <a:rPr lang="en-US" sz="2200"/>
              <a:t>: Tạo watermark là dạng văn bản</a:t>
            </a:r>
          </a:p>
          <a:p>
            <a:pPr marL="800100" lvl="2">
              <a:buFont typeface="Wingdings" pitchFamily="2" charset="2"/>
              <a:buChar char="Ø"/>
            </a:pPr>
            <a:r>
              <a:rPr lang="en-US" sz="2200" b="1"/>
              <a:t>Remove watermark</a:t>
            </a:r>
            <a:r>
              <a:rPr lang="en-US" sz="2200"/>
              <a:t>: xóa  Watermark</a:t>
            </a:r>
          </a:p>
          <a:p>
            <a:endParaRPr lang="en-US"/>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7300" y="1981200"/>
            <a:ext cx="3771900" cy="304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867400" y="5029200"/>
            <a:ext cx="29718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Cửa sổ Watermark</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2663937250"/>
      </p:ext>
    </p:extLst>
  </p:cSld>
  <p:clrMapOvr>
    <a:masterClrMapping/>
  </p:clrMapOvr>
  <p:transition>
    <p:checke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6.1 Thiết lập trang in (tt)</a:t>
            </a:r>
          </a:p>
        </p:txBody>
      </p:sp>
      <p:sp>
        <p:nvSpPr>
          <p:cNvPr id="3" name="Content Placeholder 2"/>
          <p:cNvSpPr>
            <a:spLocks noGrp="1"/>
          </p:cNvSpPr>
          <p:nvPr>
            <p:ph idx="1"/>
          </p:nvPr>
        </p:nvSpPr>
        <p:spPr>
          <a:xfrm>
            <a:off x="457200" y="1600200"/>
            <a:ext cx="5257800" cy="4525963"/>
          </a:xfrm>
        </p:spPr>
        <p:txBody>
          <a:bodyPr/>
          <a:lstStyle/>
          <a:p>
            <a:pPr marL="0" indent="0">
              <a:buNone/>
            </a:pPr>
            <a:r>
              <a:rPr lang="en-US" sz="2800" b="1" smtClean="0"/>
              <a:t>6.1.3. Đóng khung </a:t>
            </a:r>
          </a:p>
          <a:p>
            <a:pPr lvl="1">
              <a:buFont typeface="Courier New" pitchFamily="49" charset="0"/>
              <a:buChar char="o"/>
            </a:pPr>
            <a:r>
              <a:rPr lang="en-US" sz="2400" smtClean="0"/>
              <a:t>Vào </a:t>
            </a:r>
            <a:r>
              <a:rPr lang="en-US" sz="2400" b="1" smtClean="0"/>
              <a:t>page layout </a:t>
            </a:r>
            <a:r>
              <a:rPr lang="en-US" sz="2400" smtClean="0"/>
              <a:t>-&gt; Chọn </a:t>
            </a:r>
            <a:r>
              <a:rPr lang="en-US" sz="2400" b="1" smtClean="0"/>
              <a:t>Page border</a:t>
            </a:r>
          </a:p>
          <a:p>
            <a:pPr lvl="2">
              <a:buFont typeface="Wingdings" pitchFamily="2" charset="2"/>
              <a:buChar char="Ø"/>
            </a:pPr>
            <a:r>
              <a:rPr lang="en-US" sz="2000" smtClean="0"/>
              <a:t>Nếu định dạng cho đoạn -&gt; </a:t>
            </a:r>
            <a:r>
              <a:rPr lang="en-US" sz="2000" b="1" smtClean="0"/>
              <a:t>Border</a:t>
            </a:r>
            <a:r>
              <a:rPr lang="en-US" sz="2000" smtClean="0"/>
              <a:t> </a:t>
            </a:r>
          </a:p>
          <a:p>
            <a:pPr lvl="2">
              <a:buFont typeface="Wingdings" pitchFamily="2" charset="2"/>
              <a:buChar char="Ø"/>
            </a:pPr>
            <a:r>
              <a:rPr lang="en-US" sz="2000" smtClean="0"/>
              <a:t>Nếu định dạng cho trang -&gt; </a:t>
            </a:r>
            <a:r>
              <a:rPr lang="en-US" sz="2000" b="1" smtClean="0"/>
              <a:t>Page border</a:t>
            </a:r>
            <a:endParaRPr lang="en-US" sz="2000" b="1"/>
          </a:p>
          <a:p>
            <a:pPr lvl="1">
              <a:buFont typeface="Courier New" pitchFamily="49" charset="0"/>
              <a:buChar char="o"/>
            </a:pPr>
            <a:endParaRPr lang="en-US" sz="2400" smtClean="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675145"/>
            <a:ext cx="3188556" cy="30700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334000" y="4822665"/>
            <a:ext cx="3340956"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Hộp thoại Border and shading</a:t>
            </a:r>
            <a:endParaRPr lang="en-US" b="1" i="1">
              <a:latin typeface="Times New Roman" pitchFamily="18" charset="0"/>
              <a:cs typeface="Times New Roman" pitchFamily="18" charset="0"/>
            </a:endParaRPr>
          </a:p>
        </p:txBody>
      </p:sp>
    </p:spTree>
    <p:extLst>
      <p:ext uri="{BB962C8B-B14F-4D97-AF65-F5344CB8AC3E}">
        <p14:creationId xmlns:p14="http://schemas.microsoft.com/office/powerpoint/2010/main" val="153899824"/>
      </p:ext>
    </p:extLst>
  </p:cSld>
  <p:clrMapOvr>
    <a:masterClrMapping/>
  </p:clrMapOvr>
  <p:transition>
    <p:checke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6.1 Thiết lập trang in (tt)</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63479" y="1600200"/>
            <a:ext cx="4583988" cy="44915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880531" y="2425700"/>
            <a:ext cx="1557867" cy="753533"/>
          </a:xfrm>
          <a:prstGeom prst="wedgeRoundRectCallout">
            <a:avLst>
              <a:gd name="adj1" fmla="val 90036"/>
              <a:gd name="adj2" fmla="val 9396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Bỏ trắng</a:t>
            </a:r>
            <a:endParaRPr lang="en-US" b="1">
              <a:latin typeface="Times New Roman" pitchFamily="18" charset="0"/>
              <a:cs typeface="Times New Roman" pitchFamily="18" charset="0"/>
            </a:endParaRPr>
          </a:p>
        </p:txBody>
      </p:sp>
      <p:sp>
        <p:nvSpPr>
          <p:cNvPr id="8" name="Rounded Rectangular Callout 7"/>
          <p:cNvSpPr/>
          <p:nvPr/>
        </p:nvSpPr>
        <p:spPr>
          <a:xfrm>
            <a:off x="304800" y="3272366"/>
            <a:ext cx="1557867" cy="753533"/>
          </a:xfrm>
          <a:prstGeom prst="wedgeRoundRectCallout">
            <a:avLst>
              <a:gd name="adj1" fmla="val 133514"/>
              <a:gd name="adj2" fmla="val 1980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Tạo hộp bao ngoài</a:t>
            </a:r>
            <a:endParaRPr lang="en-US" b="1">
              <a:latin typeface="Times New Roman" pitchFamily="18" charset="0"/>
              <a:cs typeface="Times New Roman" pitchFamily="18" charset="0"/>
            </a:endParaRPr>
          </a:p>
        </p:txBody>
      </p:sp>
      <p:sp>
        <p:nvSpPr>
          <p:cNvPr id="9" name="Rounded Rectangular Callout 8"/>
          <p:cNvSpPr/>
          <p:nvPr/>
        </p:nvSpPr>
        <p:spPr>
          <a:xfrm>
            <a:off x="1083733" y="4178300"/>
            <a:ext cx="1557867" cy="753533"/>
          </a:xfrm>
          <a:prstGeom prst="wedgeRoundRectCallout">
            <a:avLst>
              <a:gd name="adj1" fmla="val 88949"/>
              <a:gd name="adj2" fmla="val -4087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Tạo khung bóng</a:t>
            </a:r>
            <a:endParaRPr lang="en-US" b="1">
              <a:latin typeface="Times New Roman" pitchFamily="18" charset="0"/>
              <a:cs typeface="Times New Roman" pitchFamily="18" charset="0"/>
            </a:endParaRPr>
          </a:p>
        </p:txBody>
      </p:sp>
      <p:sp>
        <p:nvSpPr>
          <p:cNvPr id="10" name="Rounded Rectangular Callout 9"/>
          <p:cNvSpPr/>
          <p:nvPr/>
        </p:nvSpPr>
        <p:spPr>
          <a:xfrm>
            <a:off x="5486400" y="2942166"/>
            <a:ext cx="1981200" cy="791633"/>
          </a:xfrm>
          <a:prstGeom prst="wedgeRoundRectCallout">
            <a:avLst>
              <a:gd name="adj1" fmla="val -82958"/>
              <a:gd name="adj2" fmla="val 5035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Chọn các kiểu đường thẳng thiết lập</a:t>
            </a:r>
            <a:endParaRPr lang="en-US" b="1">
              <a:latin typeface="Times New Roman" pitchFamily="18" charset="0"/>
              <a:cs typeface="Times New Roman" pitchFamily="18" charset="0"/>
            </a:endParaRPr>
          </a:p>
        </p:txBody>
      </p:sp>
      <p:sp>
        <p:nvSpPr>
          <p:cNvPr id="11" name="Rounded Rectangular Callout 10"/>
          <p:cNvSpPr/>
          <p:nvPr/>
        </p:nvSpPr>
        <p:spPr>
          <a:xfrm>
            <a:off x="880531" y="5168900"/>
            <a:ext cx="1557867" cy="753533"/>
          </a:xfrm>
          <a:prstGeom prst="wedgeRoundRectCallout">
            <a:avLst>
              <a:gd name="adj1" fmla="val 109601"/>
              <a:gd name="adj2" fmla="val -11727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Tạo khung 3D</a:t>
            </a:r>
            <a:endParaRPr lang="en-US" b="1">
              <a:latin typeface="Times New Roman" pitchFamily="18" charset="0"/>
              <a:cs typeface="Times New Roman" pitchFamily="18" charset="0"/>
            </a:endParaRPr>
          </a:p>
        </p:txBody>
      </p:sp>
      <p:sp>
        <p:nvSpPr>
          <p:cNvPr id="12" name="Rounded Rectangular Callout 11"/>
          <p:cNvSpPr/>
          <p:nvPr/>
        </p:nvSpPr>
        <p:spPr>
          <a:xfrm>
            <a:off x="2641600" y="5702301"/>
            <a:ext cx="2235200" cy="469900"/>
          </a:xfrm>
          <a:prstGeom prst="wedgeRoundRectCallout">
            <a:avLst>
              <a:gd name="adj1" fmla="val -30095"/>
              <a:gd name="adj2" fmla="val -19010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Tạo khung tùy biến</a:t>
            </a:r>
            <a:endParaRPr lang="en-US" b="1">
              <a:latin typeface="Times New Roman" pitchFamily="18" charset="0"/>
              <a:cs typeface="Times New Roman" pitchFamily="18" charset="0"/>
            </a:endParaRPr>
          </a:p>
        </p:txBody>
      </p:sp>
      <p:sp>
        <p:nvSpPr>
          <p:cNvPr id="15" name="Rounded Rectangular Callout 14"/>
          <p:cNvSpPr/>
          <p:nvPr/>
        </p:nvSpPr>
        <p:spPr>
          <a:xfrm>
            <a:off x="5715000" y="4508498"/>
            <a:ext cx="1752600" cy="753533"/>
          </a:xfrm>
          <a:prstGeom prst="wedgeRoundRectCallout">
            <a:avLst>
              <a:gd name="adj1" fmla="val -92573"/>
              <a:gd name="adj2" fmla="val 3778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Độ rộng của đường</a:t>
            </a:r>
            <a:endParaRPr lang="en-US" b="1">
              <a:latin typeface="Times New Roman" pitchFamily="18" charset="0"/>
              <a:cs typeface="Times New Roman" pitchFamily="18" charset="0"/>
            </a:endParaRPr>
          </a:p>
        </p:txBody>
      </p:sp>
      <p:sp>
        <p:nvSpPr>
          <p:cNvPr id="16" name="Rounded Rectangular Callout 15"/>
          <p:cNvSpPr/>
          <p:nvPr/>
        </p:nvSpPr>
        <p:spPr>
          <a:xfrm>
            <a:off x="7010400" y="5262031"/>
            <a:ext cx="1752600" cy="753533"/>
          </a:xfrm>
          <a:prstGeom prst="wedgeRoundRectCallout">
            <a:avLst>
              <a:gd name="adj1" fmla="val -184094"/>
              <a:gd name="adj2" fmla="val -1080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smtClean="0">
                <a:latin typeface="Times New Roman" pitchFamily="18" charset="0"/>
                <a:cs typeface="Times New Roman" pitchFamily="18" charset="0"/>
              </a:rPr>
              <a:t>Viền nghệ thuật</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3479512540"/>
      </p:ext>
    </p:extLst>
  </p:cSld>
  <p:clrMapOvr>
    <a:masterClrMapping/>
  </p:clrMapOvr>
  <p:transition>
    <p:checke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6.1 Thiết lập trang in (tt)</a:t>
            </a:r>
          </a:p>
        </p:txBody>
      </p:sp>
      <p:sp>
        <p:nvSpPr>
          <p:cNvPr id="3" name="Content Placeholder 2"/>
          <p:cNvSpPr>
            <a:spLocks noGrp="1"/>
          </p:cNvSpPr>
          <p:nvPr>
            <p:ph idx="1"/>
          </p:nvPr>
        </p:nvSpPr>
        <p:spPr>
          <a:xfrm>
            <a:off x="457200" y="1600200"/>
            <a:ext cx="4174067" cy="4525963"/>
          </a:xfrm>
        </p:spPr>
        <p:txBody>
          <a:bodyPr/>
          <a:lstStyle/>
          <a:p>
            <a:pPr marL="0" indent="0">
              <a:buNone/>
            </a:pPr>
            <a:r>
              <a:rPr lang="en-US" sz="2800" b="1" smtClean="0"/>
              <a:t>6.1.4. Màu nền</a:t>
            </a:r>
            <a:endParaRPr lang="en-US" sz="2800" b="1"/>
          </a:p>
          <a:p>
            <a:pPr marL="0" indent="0">
              <a:buNone/>
            </a:pPr>
            <a:r>
              <a:rPr lang="en-US" sz="2800" smtClean="0"/>
              <a:t>Chọn tab </a:t>
            </a:r>
            <a:r>
              <a:rPr lang="en-US" sz="2800" b="1" smtClean="0"/>
              <a:t>Shading </a:t>
            </a:r>
          </a:p>
          <a:p>
            <a:pPr lvl="1">
              <a:buFont typeface="Courier New" pitchFamily="49" charset="0"/>
              <a:buChar char="o"/>
            </a:pPr>
            <a:r>
              <a:rPr lang="en-US" sz="2400" smtClean="0"/>
              <a:t>Mục </a:t>
            </a:r>
            <a:r>
              <a:rPr lang="en-US" sz="2400" b="1" smtClean="0"/>
              <a:t>Fill</a:t>
            </a:r>
            <a:r>
              <a:rPr lang="en-US" sz="2400" smtClean="0"/>
              <a:t>: Chọn màu nền</a:t>
            </a:r>
          </a:p>
          <a:p>
            <a:pPr lvl="1">
              <a:buFont typeface="Courier New" pitchFamily="49" charset="0"/>
              <a:buChar char="o"/>
            </a:pPr>
            <a:r>
              <a:rPr lang="en-US" sz="2400" smtClean="0"/>
              <a:t>Mục </a:t>
            </a:r>
            <a:r>
              <a:rPr lang="en-US" sz="2400" b="1" smtClean="0"/>
              <a:t>Patterns</a:t>
            </a:r>
            <a:r>
              <a:rPr lang="en-US" sz="2400" smtClean="0"/>
              <a:t>: Chọn kiểu dáng</a:t>
            </a:r>
          </a:p>
          <a:p>
            <a:pPr lvl="1">
              <a:buFont typeface="Courier New" pitchFamily="49" charset="0"/>
              <a:buChar char="o"/>
            </a:pPr>
            <a:r>
              <a:rPr lang="en-US" sz="2400" smtClean="0"/>
              <a:t>Apply to: Chọn cách thức thực hiện:</a:t>
            </a:r>
          </a:p>
          <a:p>
            <a:pPr lvl="2">
              <a:buFont typeface="Wingdings" pitchFamily="2" charset="2"/>
              <a:buChar char="Ø"/>
            </a:pPr>
            <a:r>
              <a:rPr lang="en-US" sz="2000" smtClean="0"/>
              <a:t>Paragraph: cho đoạn</a:t>
            </a:r>
          </a:p>
          <a:p>
            <a:pPr lvl="2">
              <a:buFont typeface="Wingdings" pitchFamily="2" charset="2"/>
              <a:buChar char="Ø"/>
            </a:pPr>
            <a:r>
              <a:rPr lang="en-US" sz="2000" smtClean="0"/>
              <a:t>Text: cho chữ</a:t>
            </a:r>
            <a:endParaRPr lang="en-US" sz="200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8934" y="1600201"/>
            <a:ext cx="4021666" cy="349115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0915922"/>
      </p:ext>
    </p:extLst>
  </p:cSld>
  <p:clrMapOvr>
    <a:masterClrMapping/>
  </p:clrMapOvr>
  <p:transition>
    <p:checke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6.2 Bẻ trang (Break page)</a:t>
            </a:r>
          </a:p>
        </p:txBody>
      </p:sp>
      <p:sp>
        <p:nvSpPr>
          <p:cNvPr id="3" name="Content Placeholder 2"/>
          <p:cNvSpPr>
            <a:spLocks noGrp="1"/>
          </p:cNvSpPr>
          <p:nvPr>
            <p:ph idx="1"/>
          </p:nvPr>
        </p:nvSpPr>
        <p:spPr>
          <a:xfrm>
            <a:off x="457200" y="1600200"/>
            <a:ext cx="6477000" cy="4525963"/>
          </a:xfrm>
        </p:spPr>
        <p:txBody>
          <a:bodyPr>
            <a:normAutofit fontScale="92500"/>
          </a:bodyPr>
          <a:lstStyle/>
          <a:p>
            <a:pPr marL="0" indent="0">
              <a:buNone/>
            </a:pPr>
            <a:r>
              <a:rPr lang="en-US" sz="2800" b="1" i="1" smtClean="0"/>
              <a:t>Break page là gì?</a:t>
            </a:r>
          </a:p>
          <a:p>
            <a:pPr marL="0" indent="457200">
              <a:buNone/>
            </a:pPr>
            <a:r>
              <a:rPr lang="vi-VN" sz="2400" b="1"/>
              <a:t>Page break </a:t>
            </a:r>
            <a:r>
              <a:rPr lang="vi-VN" sz="2400"/>
              <a:t>dùng để đặt 1 mục sang đầu trang mới nhanh hơn thay vì bạn phải ấn enter nhiều lần, ngoài ra những phần bạn chỉnh sửa trước chỗ đặt break page sẽ ko làm ảnh hưởng tới bố cục của từ chỗ đặt break page trở đi</a:t>
            </a:r>
            <a:r>
              <a:rPr lang="vi-VN" sz="2400" smtClean="0"/>
              <a:t>.</a:t>
            </a:r>
            <a:endParaRPr lang="en-US" sz="2400" smtClean="0"/>
          </a:p>
          <a:p>
            <a:pPr marL="0" indent="0">
              <a:buNone/>
            </a:pPr>
            <a:r>
              <a:rPr lang="en-US" sz="2400" b="1" i="1" smtClean="0"/>
              <a:t>Cách làm</a:t>
            </a:r>
            <a:r>
              <a:rPr lang="vi-VN" sz="2400" b="1" i="1" smtClean="0"/>
              <a:t>:</a:t>
            </a:r>
            <a:endParaRPr lang="vi-VN" sz="2400" b="1" i="1"/>
          </a:p>
          <a:p>
            <a:pPr marL="0" indent="457200">
              <a:buNone/>
            </a:pPr>
            <a:r>
              <a:rPr lang="vi-VN" sz="2400" smtClean="0"/>
              <a:t>Đặt </a:t>
            </a:r>
            <a:r>
              <a:rPr lang="vi-VN" sz="2400"/>
              <a:t>dấu nháy tại nơi bạn muốn break sang trang mới (ví dụ muốn break phần 2 sang trang mới thì đặt ngay phần 2).</a:t>
            </a:r>
          </a:p>
          <a:p>
            <a:pPr>
              <a:buFont typeface="Courier New" pitchFamily="49" charset="0"/>
              <a:buChar char="o"/>
            </a:pPr>
            <a:r>
              <a:rPr lang="vi-VN" sz="2400" smtClean="0"/>
              <a:t>Vào </a:t>
            </a:r>
            <a:r>
              <a:rPr lang="vi-VN" sz="2400"/>
              <a:t>menu </a:t>
            </a:r>
            <a:r>
              <a:rPr lang="vi-VN" sz="2400" b="1" smtClean="0"/>
              <a:t>Insert/Break</a:t>
            </a:r>
            <a:r>
              <a:rPr lang="en-US" sz="2400" b="1" smtClean="0"/>
              <a:t>, </a:t>
            </a:r>
            <a:r>
              <a:rPr lang="en-US" sz="2400" smtClean="0"/>
              <a:t>hoặc</a:t>
            </a:r>
            <a:r>
              <a:rPr lang="en-US" sz="2400" b="1" smtClean="0"/>
              <a:t> CTRL + ENTER</a:t>
            </a:r>
            <a:endParaRPr lang="vi-VN" sz="2400" b="1"/>
          </a:p>
          <a:p>
            <a:pPr marL="0" indent="0">
              <a:buNone/>
            </a:pPr>
            <a:endParaRPr lang="en-US" sz="2400"/>
          </a:p>
        </p:txBody>
      </p:sp>
      <p:pic>
        <p:nvPicPr>
          <p:cNvPr id="1126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6895" r="78077" b="70440"/>
          <a:stretch/>
        </p:blipFill>
        <p:spPr bwMode="auto">
          <a:xfrm>
            <a:off x="6858000" y="1752600"/>
            <a:ext cx="1596283" cy="17653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0485084"/>
      </p:ext>
    </p:extLst>
  </p:cSld>
  <p:clrMapOvr>
    <a:masterClrMapping/>
  </p:clrMapOvr>
  <p:transition>
    <p:checke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90000"/>
          </a:bodyPr>
          <a:lstStyle/>
          <a:p>
            <a:r>
              <a:rPr lang="en-US" b="1"/>
              <a:t>6.3 Break section (chương &amp; phần)</a:t>
            </a:r>
          </a:p>
        </p:txBody>
      </p:sp>
      <p:sp>
        <p:nvSpPr>
          <p:cNvPr id="3" name="Content Placeholder 2"/>
          <p:cNvSpPr>
            <a:spLocks noGrp="1"/>
          </p:cNvSpPr>
          <p:nvPr>
            <p:ph idx="1"/>
          </p:nvPr>
        </p:nvSpPr>
        <p:spPr>
          <a:xfrm>
            <a:off x="368300" y="3216771"/>
            <a:ext cx="5867400" cy="3422650"/>
          </a:xfrm>
        </p:spPr>
        <p:txBody>
          <a:bodyPr>
            <a:normAutofit fontScale="55000" lnSpcReduction="20000"/>
          </a:bodyPr>
          <a:lstStyle/>
          <a:p>
            <a:pPr marL="0" indent="0">
              <a:buNone/>
            </a:pPr>
            <a:r>
              <a:rPr lang="en-US" sz="3600" b="1" i="1" smtClean="0"/>
              <a:t>Cách làm:</a:t>
            </a:r>
          </a:p>
          <a:p>
            <a:pPr>
              <a:buFont typeface="Wingdings" pitchFamily="2" charset="2"/>
              <a:buChar char="q"/>
            </a:pPr>
            <a:r>
              <a:rPr lang="vi-VN" sz="3600" smtClean="0"/>
              <a:t>Đặt </a:t>
            </a:r>
            <a:r>
              <a:rPr lang="vi-VN" sz="3600"/>
              <a:t>con trỏ vào vị trí muốn chia </a:t>
            </a:r>
            <a:r>
              <a:rPr lang="vi-VN" sz="3600" smtClean="0"/>
              <a:t>đoạn:</a:t>
            </a:r>
            <a:endParaRPr lang="vi-VN" sz="3600"/>
          </a:p>
          <a:p>
            <a:pPr>
              <a:buFont typeface="Wingdings" pitchFamily="2" charset="2"/>
              <a:buChar char="q"/>
            </a:pPr>
            <a:r>
              <a:rPr lang="en-US" sz="3600" smtClean="0"/>
              <a:t>Vào Page layout -&gt; Break -&gt; Section Breaks:</a:t>
            </a:r>
          </a:p>
          <a:p>
            <a:pPr marL="514350" lvl="1">
              <a:buFont typeface="Courier New" pitchFamily="49" charset="0"/>
              <a:buChar char="o"/>
            </a:pPr>
            <a:r>
              <a:rPr lang="vi-VN" sz="3600" b="1" smtClean="0"/>
              <a:t>Next </a:t>
            </a:r>
            <a:r>
              <a:rPr lang="vi-VN" sz="3600" b="1"/>
              <a:t>page</a:t>
            </a:r>
            <a:r>
              <a:rPr lang="vi-VN" sz="3600"/>
              <a:t>: Section mới bắt đầu từ đầu trang tiếp theo.</a:t>
            </a:r>
          </a:p>
          <a:p>
            <a:pPr marL="514350" lvl="1">
              <a:buFont typeface="Courier New" pitchFamily="49" charset="0"/>
              <a:buChar char="o"/>
            </a:pPr>
            <a:r>
              <a:rPr lang="vi-VN" sz="3600" b="1" smtClean="0"/>
              <a:t>Continuous</a:t>
            </a:r>
            <a:r>
              <a:rPr lang="vi-VN" sz="3600"/>
              <a:t>: Section mới bắt đầu ngay tại vị trí con trỏ.</a:t>
            </a:r>
          </a:p>
          <a:p>
            <a:pPr marL="514350" lvl="1">
              <a:buFont typeface="Courier New" pitchFamily="49" charset="0"/>
              <a:buChar char="o"/>
            </a:pPr>
            <a:r>
              <a:rPr lang="vi-VN" sz="3600" b="1" smtClean="0"/>
              <a:t>Even </a:t>
            </a:r>
            <a:r>
              <a:rPr lang="vi-VN" sz="3600" b="1"/>
              <a:t>page</a:t>
            </a:r>
            <a:r>
              <a:rPr lang="vi-VN" sz="3600"/>
              <a:t>: Section mới bắt đầu từ trang chẵn tiếp theo.</a:t>
            </a:r>
          </a:p>
          <a:p>
            <a:pPr marL="514350" lvl="1">
              <a:buFont typeface="Courier New" pitchFamily="49" charset="0"/>
              <a:buChar char="o"/>
            </a:pPr>
            <a:r>
              <a:rPr lang="vi-VN" sz="3600" b="1" smtClean="0"/>
              <a:t>Odd </a:t>
            </a:r>
            <a:r>
              <a:rPr lang="vi-VN" sz="3600" b="1"/>
              <a:t>page</a:t>
            </a:r>
            <a:r>
              <a:rPr lang="vi-VN" sz="3600"/>
              <a:t>: Section mới bắt đầu từ trang lẻ tiếp theo.</a:t>
            </a:r>
          </a:p>
          <a:p>
            <a:pPr marL="0" indent="0">
              <a:buNone/>
            </a:pPr>
            <a:endParaRPr lang="en-US" sz="240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188" t="3087" r="53669" b="29937"/>
          <a:stretch/>
        </p:blipFill>
        <p:spPr bwMode="auto">
          <a:xfrm>
            <a:off x="6235700" y="3136900"/>
            <a:ext cx="2425700" cy="2755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04800" y="1524000"/>
            <a:ext cx="8382000" cy="1384995"/>
          </a:xfrm>
          <a:prstGeom prst="rect">
            <a:avLst/>
          </a:prstGeom>
          <a:noFill/>
        </p:spPr>
        <p:txBody>
          <a:bodyPr wrap="square" rtlCol="0">
            <a:spAutoFit/>
          </a:bodyPr>
          <a:lstStyle/>
          <a:p>
            <a:r>
              <a:rPr lang="en-US" sz="2400" b="1" i="1" smtClean="0">
                <a:latin typeface="Times New Roman" pitchFamily="18" charset="0"/>
                <a:cs typeface="Times New Roman" pitchFamily="18" charset="0"/>
              </a:rPr>
              <a:t> Break </a:t>
            </a:r>
            <a:r>
              <a:rPr lang="en-US" sz="2400" b="1" i="1">
                <a:latin typeface="Times New Roman" pitchFamily="18" charset="0"/>
                <a:cs typeface="Times New Roman" pitchFamily="18" charset="0"/>
              </a:rPr>
              <a:t>section</a:t>
            </a:r>
          </a:p>
          <a:p>
            <a:pPr indent="406400" algn="just"/>
            <a:r>
              <a:rPr lang="vi-VN" sz="2000">
                <a:latin typeface="Times New Roman" pitchFamily="18" charset="0"/>
                <a:cs typeface="Times New Roman" pitchFamily="18" charset="0"/>
              </a:rPr>
              <a:t>Break section </a:t>
            </a:r>
            <a:r>
              <a:rPr lang="en-US" sz="2000">
                <a:latin typeface="Times New Roman" pitchFamily="18" charset="0"/>
                <a:cs typeface="Times New Roman" pitchFamily="18" charset="0"/>
              </a:rPr>
              <a:t>dùng </a:t>
            </a:r>
            <a:r>
              <a:rPr lang="vi-VN" sz="2000">
                <a:latin typeface="Times New Roman" pitchFamily="18" charset="0"/>
                <a:cs typeface="Times New Roman" pitchFamily="18" charset="0"/>
              </a:rPr>
              <a:t>để ngắt </a:t>
            </a:r>
            <a:r>
              <a:rPr lang="en-US" sz="2000" smtClean="0">
                <a:latin typeface="Times New Roman" pitchFamily="18" charset="0"/>
                <a:cs typeface="Times New Roman" pitchFamily="18" charset="0"/>
              </a:rPr>
              <a:t>tài liệu dài thành các phần khác nhau (chương hoặc phần), và mỗi phần có thể áp dụng các kiểu định dạng khác nhau như hướng in, số trang, tiêu đề, cột báo....</a:t>
            </a:r>
            <a:endParaRPr lang="en-US" sz="2000">
              <a:latin typeface="Times New Roman" pitchFamily="18" charset="0"/>
              <a:cs typeface="Times New Roman" pitchFamily="18" charset="0"/>
            </a:endParaRPr>
          </a:p>
        </p:txBody>
      </p:sp>
    </p:spTree>
    <p:extLst>
      <p:ext uri="{BB962C8B-B14F-4D97-AF65-F5344CB8AC3E}">
        <p14:creationId xmlns:p14="http://schemas.microsoft.com/office/powerpoint/2010/main" val="4283906941"/>
      </p:ext>
    </p:extLst>
  </p:cSld>
  <p:clrMapOvr>
    <a:masterClrMapping/>
  </p:clrMapOvr>
  <p:transition>
    <p:checker/>
  </p:transition>
  <p:timing>
    <p:tnLst>
      <p:par>
        <p:cTn id="1" dur="indefinite" restart="never" nodeType="tmRoot"/>
      </p:par>
    </p:tnLst>
  </p:timing>
</p:sld>
</file>

<file path=ppt/theme/theme1.xml><?xml version="1.0" encoding="utf-8"?>
<a:theme xmlns:a="http://schemas.openxmlformats.org/drawingml/2006/main" name="sample">
  <a:themeElements>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fontScheme name="sample">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80008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80008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ample 1">
        <a:dk1>
          <a:srgbClr val="1D528D"/>
        </a:dk1>
        <a:lt1>
          <a:srgbClr val="FFFFFF"/>
        </a:lt1>
        <a:dk2>
          <a:srgbClr val="000000"/>
        </a:dk2>
        <a:lt2>
          <a:srgbClr val="C0C0C0"/>
        </a:lt2>
        <a:accent1>
          <a:srgbClr val="4EA693"/>
        </a:accent1>
        <a:accent2>
          <a:srgbClr val="ABA755"/>
        </a:accent2>
        <a:accent3>
          <a:srgbClr val="FFFFFF"/>
        </a:accent3>
        <a:accent4>
          <a:srgbClr val="174578"/>
        </a:accent4>
        <a:accent5>
          <a:srgbClr val="B2D0C8"/>
        </a:accent5>
        <a:accent6>
          <a:srgbClr val="9B974C"/>
        </a:accent6>
        <a:hlink>
          <a:srgbClr val="3981B7"/>
        </a:hlink>
        <a:folHlink>
          <a:srgbClr val="969696"/>
        </a:folHlink>
      </a:clrScheme>
      <a:clrMap bg1="lt1" tx1="dk1" bg2="lt2" tx2="dk2" accent1="accent1" accent2="accent2" accent3="accent3" accent4="accent4" accent5="accent5" accent6="accent6" hlink="hlink" folHlink="folHlink"/>
    </a:extraClrScheme>
    <a:extraClrScheme>
      <a:clrScheme name="sample 2">
        <a:dk1>
          <a:srgbClr val="124B98"/>
        </a:dk1>
        <a:lt1>
          <a:srgbClr val="FFFFFF"/>
        </a:lt1>
        <a:dk2>
          <a:srgbClr val="000000"/>
        </a:dk2>
        <a:lt2>
          <a:srgbClr val="DDDDDD"/>
        </a:lt2>
        <a:accent1>
          <a:srgbClr val="4976D1"/>
        </a:accent1>
        <a:accent2>
          <a:srgbClr val="4CB494"/>
        </a:accent2>
        <a:accent3>
          <a:srgbClr val="FFFFFF"/>
        </a:accent3>
        <a:accent4>
          <a:srgbClr val="0E3F81"/>
        </a:accent4>
        <a:accent5>
          <a:srgbClr val="B1BDE5"/>
        </a:accent5>
        <a:accent6>
          <a:srgbClr val="44A386"/>
        </a:accent6>
        <a:hlink>
          <a:srgbClr val="0099CC"/>
        </a:hlink>
        <a:folHlink>
          <a:srgbClr val="969696"/>
        </a:folHlink>
      </a:clrScheme>
      <a:clrMap bg1="lt1" tx1="dk1" bg2="lt2" tx2="dk2" accent1="accent1" accent2="accent2" accent3="accent3" accent4="accent4" accent5="accent5" accent6="accent6" hlink="hlink" folHlink="folHlink"/>
    </a:extraClrScheme>
    <a:extraClrScheme>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Bai_Giang_TinUD_Haitt_20160827</Template>
  <TotalTime>3339</TotalTime>
  <Words>6415</Words>
  <Application>Microsoft Office PowerPoint</Application>
  <PresentationFormat>On-screen Show (4:3)</PresentationFormat>
  <Paragraphs>748</Paragraphs>
  <Slides>103</Slides>
  <Notes>2</Notes>
  <HiddenSlides>0</HiddenSlides>
  <MMClips>0</MMClips>
  <ScaleCrop>false</ScaleCrop>
  <HeadingPairs>
    <vt:vector size="4" baseType="variant">
      <vt:variant>
        <vt:lpstr>Theme</vt:lpstr>
      </vt:variant>
      <vt:variant>
        <vt:i4>1</vt:i4>
      </vt:variant>
      <vt:variant>
        <vt:lpstr>Slide Titles</vt:lpstr>
      </vt:variant>
      <vt:variant>
        <vt:i4>103</vt:i4>
      </vt:variant>
    </vt:vector>
  </HeadingPairs>
  <TitlesOfParts>
    <vt:vector size="104" baseType="lpstr">
      <vt:lpstr>sample</vt:lpstr>
      <vt:lpstr>HỆ SOẠN THẢO VĂN BẢN MS WORD</vt:lpstr>
      <vt:lpstr>Nội dung</vt:lpstr>
      <vt:lpstr>1. Tổng quan Word 2010</vt:lpstr>
      <vt:lpstr>1.1 Giới thiệu Word 2007</vt:lpstr>
      <vt:lpstr>1.2 Mở/đóng Word</vt:lpstr>
      <vt:lpstr>1.2 Mở/đóng Word (tt)</vt:lpstr>
      <vt:lpstr>1.2 Mở/đóng Word (tt)</vt:lpstr>
      <vt:lpstr>1.3 Cách sử dụng Tiếng Việt</vt:lpstr>
      <vt:lpstr>1.3 Cách sử dụng Tiếng Việt (tt)</vt:lpstr>
      <vt:lpstr>1.3 Cách sử dụng Tiếng Việt (tt)</vt:lpstr>
      <vt:lpstr>1.4 Thao tác với File</vt:lpstr>
      <vt:lpstr>1.4 Thao tác với File (tt)</vt:lpstr>
      <vt:lpstr>1.4 Thao tác với File (tt)</vt:lpstr>
      <vt:lpstr>1.4 Thao tác với File (tt)</vt:lpstr>
      <vt:lpstr>1.5 Các thao tác cơ bản</vt:lpstr>
      <vt:lpstr>1.5 Các thao tác cơ bản (tt)</vt:lpstr>
      <vt:lpstr>1.5 Các thao tác cơ bản (tt)</vt:lpstr>
      <vt:lpstr>1.5 Các thao tác cơ bản (tt)</vt:lpstr>
      <vt:lpstr>1.5 Các thao tác cơ bản (tt)</vt:lpstr>
      <vt:lpstr>1.5 Các thao tác cơ bản (tt)</vt:lpstr>
      <vt:lpstr>1.5 Các thao tác cơ bản (tt)</vt:lpstr>
      <vt:lpstr>1.5 Các thao tác cơ bản (tt)</vt:lpstr>
      <vt:lpstr>2. Định dạng &amp; Chèn các đối tượng</vt:lpstr>
      <vt:lpstr>2.1 Định dạng Font</vt:lpstr>
      <vt:lpstr>2.1 Định dạng Font (tt)</vt:lpstr>
      <vt:lpstr>2.1 Định dạng Font (tt)</vt:lpstr>
      <vt:lpstr>2.1 Định dạng Font (tt)</vt:lpstr>
      <vt:lpstr>2.1 Định dạng Font (tt)</vt:lpstr>
      <vt:lpstr>2.2 Định dạng đoạn</vt:lpstr>
      <vt:lpstr>2.2 Định dạng đoạn (tt)</vt:lpstr>
      <vt:lpstr>2.2 Định dạng đoạn (tt)</vt:lpstr>
      <vt:lpstr>2.2 Định dạng đoạn (tt)</vt:lpstr>
      <vt:lpstr>2.3 Thiết lập Tab</vt:lpstr>
      <vt:lpstr>2.3 Thiết lập Tab (tt)</vt:lpstr>
      <vt:lpstr>2.3 Thiết lập Tab (tt)</vt:lpstr>
      <vt:lpstr>2.3 Thiết lập Tab (tt)</vt:lpstr>
      <vt:lpstr>2.3 Thiết lập Tab (tt)</vt:lpstr>
      <vt:lpstr>2.3 Thiết lập Tab (tt)</vt:lpstr>
      <vt:lpstr>2.4 Thiết lập Bullets và Numbering</vt:lpstr>
      <vt:lpstr>2.4 Thiết lập Bullets và Numbering (tt)</vt:lpstr>
      <vt:lpstr>2.4 Thiết lập Bullets và Numbering (tt)</vt:lpstr>
      <vt:lpstr>2.5 Chia cột văn bản</vt:lpstr>
      <vt:lpstr>2.5 Chia cột văn bản (tt)</vt:lpstr>
      <vt:lpstr>2.5 Chia cột văn bản (tt)</vt:lpstr>
      <vt:lpstr>2.6 Tạo chữ Drop Cap</vt:lpstr>
      <vt:lpstr>2.6 Tạo chữ Drop Cap (tt)</vt:lpstr>
      <vt:lpstr>2.6 Tạo chữ Drop Cap (tt)</vt:lpstr>
      <vt:lpstr>2.6 Tạo chữ Drop Cap (tt)</vt:lpstr>
      <vt:lpstr>2.7 Chèn ký tự đặc biệt (Symbol)</vt:lpstr>
      <vt:lpstr>2.8 Vẽ hình (Shapes)</vt:lpstr>
      <vt:lpstr>2.8 Vẽ hình (Shapes) (tt)</vt:lpstr>
      <vt:lpstr>2.8 Vẽ hình (Shapes) (tt)</vt:lpstr>
      <vt:lpstr>2.8 Vẽ hình (Shapes) (tt)</vt:lpstr>
      <vt:lpstr>2.8 Vẽ hình (Shapes) (tt)</vt:lpstr>
      <vt:lpstr>2.9 Chèn ảnh</vt:lpstr>
      <vt:lpstr>2.9 Chèn ảnh (tt)</vt:lpstr>
      <vt:lpstr>2.9 Chèn ảnh (tt)</vt:lpstr>
      <vt:lpstr>2.10 Tạo chữ nghệ thuật (Word Art)</vt:lpstr>
      <vt:lpstr>2.10 Tạo chữ nghệ thuật (tt)</vt:lpstr>
      <vt:lpstr>2.10 Tạo chữ nghệ thuật (tt)</vt:lpstr>
      <vt:lpstr>2.11 Chèn công thức toán học (Equation)</vt:lpstr>
      <vt:lpstr>2.11 Chèn công thức toán học (tt)</vt:lpstr>
      <vt:lpstr>3. Bảng biểu (Table)</vt:lpstr>
      <vt:lpstr>3.1 Tạo bảng</vt:lpstr>
      <vt:lpstr>3.2 Hiệu chỉnh bảng</vt:lpstr>
      <vt:lpstr>3.2 Hiệu chỉnh bảng (tt)</vt:lpstr>
      <vt:lpstr>3.2 Hiệu chỉnh bảng (tt)</vt:lpstr>
      <vt:lpstr>3.2 Hiệu chỉnh bảng (tt)</vt:lpstr>
      <vt:lpstr>3.2 Hiệu chỉnh bảng (tt)</vt:lpstr>
      <vt:lpstr>3.2 Hiệu chỉnh bảng (tt)</vt:lpstr>
      <vt:lpstr>4. Style</vt:lpstr>
      <vt:lpstr>4.1 Khái niệm Style</vt:lpstr>
      <vt:lpstr>4.2 Tạo style</vt:lpstr>
      <vt:lpstr>4.2 Tạo style (tt)</vt:lpstr>
      <vt:lpstr>4.3 Gán &amp; Hiệu chỉnh style</vt:lpstr>
      <vt:lpstr>4.4 Mục lục</vt:lpstr>
      <vt:lpstr>4.4 Mục lục (tt)</vt:lpstr>
      <vt:lpstr>4.5 Tạo Header/Footer</vt:lpstr>
      <vt:lpstr>4.6 Tạo chú thích Footnote/Endnote</vt:lpstr>
      <vt:lpstr>5. Trộn thư</vt:lpstr>
      <vt:lpstr>5.1 Trộn thư là gì?</vt:lpstr>
      <vt:lpstr>5.2 Chuẩn bị trộn thư</vt:lpstr>
      <vt:lpstr>5.3 Tiến hành trộn thư</vt:lpstr>
      <vt:lpstr>5.3 Tiến hành trộn thư (tt)</vt:lpstr>
      <vt:lpstr>5.3 Tiến hành trộn thư (tt)</vt:lpstr>
      <vt:lpstr>5.3 Tiến hành trộn thư (tt)</vt:lpstr>
      <vt:lpstr>5.3 Tiến hành trộn thư (tt)</vt:lpstr>
      <vt:lpstr>5.3 Tiến hành trộn thư (tt)</vt:lpstr>
      <vt:lpstr>5.3 Tiến hành trộn thư (tt)</vt:lpstr>
      <vt:lpstr>6. Thiết lập trang &amp; In &amp; Kết xuất </vt:lpstr>
      <vt:lpstr>6.1 Thiết lập trang in</vt:lpstr>
      <vt:lpstr>6.1 Thiết lập trang in (tt)</vt:lpstr>
      <vt:lpstr>6.1 Thiết lập trang in (tt)</vt:lpstr>
      <vt:lpstr>6.1 Thiết lập trang in (tt)</vt:lpstr>
      <vt:lpstr>6.1 Thiết lập trang in (tt)</vt:lpstr>
      <vt:lpstr>6.1 Thiết lập trang in (tt)</vt:lpstr>
      <vt:lpstr>6.1 Thiết lập trang in (tt)</vt:lpstr>
      <vt:lpstr>6.2 Bẻ trang (Break page)</vt:lpstr>
      <vt:lpstr>6.3 Break section (chương &amp; phần)</vt:lpstr>
      <vt:lpstr>6.3 Break section (chương &amp; phần)</vt:lpstr>
      <vt:lpstr>6.4 In</vt:lpstr>
      <vt:lpstr>6.5 Xuất ra dạng khác</vt:lpstr>
      <vt:lpstr>7. Review tài liệu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hoangvu</dc:creator>
  <cp:lastModifiedBy>Admin</cp:lastModifiedBy>
  <cp:revision>299</cp:revision>
  <dcterms:created xsi:type="dcterms:W3CDTF">2013-10-15T04:15:57Z</dcterms:created>
  <dcterms:modified xsi:type="dcterms:W3CDTF">2018-02-24T07:33:14Z</dcterms:modified>
</cp:coreProperties>
</file>